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1"/>
    <p:sldMasterId id="2147484218" r:id="rId2"/>
  </p:sldMasterIdLst>
  <p:notesMasterIdLst>
    <p:notesMasterId r:id="rId21"/>
  </p:notesMasterIdLst>
  <p:sldIdLst>
    <p:sldId id="256" r:id="rId3"/>
    <p:sldId id="300" r:id="rId4"/>
    <p:sldId id="277" r:id="rId5"/>
    <p:sldId id="280" r:id="rId6"/>
    <p:sldId id="281" r:id="rId7"/>
    <p:sldId id="314" r:id="rId8"/>
    <p:sldId id="308" r:id="rId9"/>
    <p:sldId id="315" r:id="rId10"/>
    <p:sldId id="319" r:id="rId11"/>
    <p:sldId id="283" r:id="rId12"/>
    <p:sldId id="311" r:id="rId13"/>
    <p:sldId id="284" r:id="rId14"/>
    <p:sldId id="299" r:id="rId15"/>
    <p:sldId id="285" r:id="rId16"/>
    <p:sldId id="303" r:id="rId17"/>
    <p:sldId id="316" r:id="rId18"/>
    <p:sldId id="317" r:id="rId19"/>
    <p:sldId id="318" r:id="rId20"/>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89FF"/>
    <a:srgbClr val="E33BCF"/>
    <a:srgbClr val="FFCCFF"/>
    <a:srgbClr val="66FF33"/>
    <a:srgbClr val="FF3300"/>
    <a:srgbClr val="009900"/>
    <a:srgbClr val="F56F0B"/>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174" autoAdjust="0"/>
  </p:normalViewPr>
  <p:slideViewPr>
    <p:cSldViewPr snapToGrid="0">
      <p:cViewPr varScale="1">
        <p:scale>
          <a:sx n="62" d="100"/>
          <a:sy n="62" d="100"/>
        </p:scale>
        <p:origin x="138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348" y="0"/>
            <a:ext cx="3079040" cy="513789"/>
          </a:xfrm>
          <a:prstGeom prst="rect">
            <a:avLst/>
          </a:prstGeom>
        </p:spPr>
        <p:txBody>
          <a:bodyPr vert="horz" lIns="95491" tIns="47745" rIns="95491" bIns="47745" rtlCol="0"/>
          <a:lstStyle>
            <a:lvl1pPr algn="r">
              <a:defRPr sz="1300"/>
            </a:lvl1pPr>
          </a:lstStyle>
          <a:p>
            <a:fld id="{7FA183A8-8563-49C0-AEA2-02E0721E152F}" type="datetimeFigureOut">
              <a:rPr kumimoji="1" lang="ja-JP" altLang="en-US" smtClean="0"/>
              <a:t>2021/9/1</a:t>
            </a:fld>
            <a:endParaRPr kumimoji="1" lang="ja-JP" altLang="en-US"/>
          </a:p>
        </p:txBody>
      </p:sp>
      <p:sp>
        <p:nvSpPr>
          <p:cNvPr id="4" name="スライド イメージ プレースホルダー 3"/>
          <p:cNvSpPr>
            <a:spLocks noGrp="1" noRot="1" noChangeAspect="1"/>
          </p:cNvSpPr>
          <p:nvPr>
            <p:ph type="sldImg" idx="2"/>
          </p:nvPr>
        </p:nvSpPr>
        <p:spPr>
          <a:xfrm>
            <a:off x="1058863" y="1279525"/>
            <a:ext cx="4986337"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09905" y="4925459"/>
            <a:ext cx="5684255" cy="4029621"/>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348" y="9720824"/>
            <a:ext cx="3079040" cy="513789"/>
          </a:xfrm>
          <a:prstGeom prst="rect">
            <a:avLst/>
          </a:prstGeom>
        </p:spPr>
        <p:txBody>
          <a:bodyPr vert="horz" lIns="95491" tIns="47745" rIns="95491" bIns="47745" rtlCol="0" anchor="b"/>
          <a:lstStyle>
            <a:lvl1pPr algn="r">
              <a:defRPr sz="1300"/>
            </a:lvl1pPr>
          </a:lstStyle>
          <a:p>
            <a:fld id="{1450474A-1C13-4805-A897-A0B9281E6CAD}" type="slidenum">
              <a:rPr kumimoji="1" lang="ja-JP" altLang="en-US" smtClean="0"/>
              <a:t>‹#›</a:t>
            </a:fld>
            <a:endParaRPr kumimoji="1" lang="ja-JP" altLang="en-US"/>
          </a:p>
        </p:txBody>
      </p:sp>
    </p:spTree>
    <p:extLst>
      <p:ext uri="{BB962C8B-B14F-4D97-AF65-F5344CB8AC3E}">
        <p14:creationId xmlns:p14="http://schemas.microsoft.com/office/powerpoint/2010/main" val="39463796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8863" y="1279525"/>
            <a:ext cx="498633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a:t>
            </a:fld>
            <a:endParaRPr kumimoji="1" lang="ja-JP" altLang="en-US"/>
          </a:p>
        </p:txBody>
      </p:sp>
    </p:spTree>
    <p:extLst>
      <p:ext uri="{BB962C8B-B14F-4D97-AF65-F5344CB8AC3E}">
        <p14:creationId xmlns:p14="http://schemas.microsoft.com/office/powerpoint/2010/main" val="178540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13</a:t>
            </a:fld>
            <a:endParaRPr kumimoji="1" lang="ja-JP" altLang="en-US"/>
          </a:p>
        </p:txBody>
      </p:sp>
    </p:spTree>
    <p:extLst>
      <p:ext uri="{BB962C8B-B14F-4D97-AF65-F5344CB8AC3E}">
        <p14:creationId xmlns:p14="http://schemas.microsoft.com/office/powerpoint/2010/main" val="354331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16</a:t>
            </a:fld>
            <a:endParaRPr kumimoji="1" lang="ja-JP" altLang="en-US"/>
          </a:p>
        </p:txBody>
      </p:sp>
    </p:spTree>
    <p:extLst>
      <p:ext uri="{BB962C8B-B14F-4D97-AF65-F5344CB8AC3E}">
        <p14:creationId xmlns:p14="http://schemas.microsoft.com/office/powerpoint/2010/main" val="56338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17</a:t>
            </a:fld>
            <a:endParaRPr kumimoji="1" lang="ja-JP" altLang="en-US"/>
          </a:p>
        </p:txBody>
      </p:sp>
    </p:spTree>
    <p:extLst>
      <p:ext uri="{BB962C8B-B14F-4D97-AF65-F5344CB8AC3E}">
        <p14:creationId xmlns:p14="http://schemas.microsoft.com/office/powerpoint/2010/main" val="47028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18</a:t>
            </a:fld>
            <a:endParaRPr kumimoji="1" lang="ja-JP" altLang="en-US"/>
          </a:p>
        </p:txBody>
      </p:sp>
    </p:spTree>
    <p:extLst>
      <p:ext uri="{BB962C8B-B14F-4D97-AF65-F5344CB8AC3E}">
        <p14:creationId xmlns:p14="http://schemas.microsoft.com/office/powerpoint/2010/main" val="37653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3</a:t>
            </a:fld>
            <a:endParaRPr kumimoji="1" lang="ja-JP" altLang="en-US"/>
          </a:p>
        </p:txBody>
      </p:sp>
    </p:spTree>
    <p:extLst>
      <p:ext uri="{BB962C8B-B14F-4D97-AF65-F5344CB8AC3E}">
        <p14:creationId xmlns:p14="http://schemas.microsoft.com/office/powerpoint/2010/main" val="202730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4</a:t>
            </a:fld>
            <a:endParaRPr kumimoji="1" lang="ja-JP" altLang="en-US"/>
          </a:p>
        </p:txBody>
      </p:sp>
    </p:spTree>
    <p:extLst>
      <p:ext uri="{BB962C8B-B14F-4D97-AF65-F5344CB8AC3E}">
        <p14:creationId xmlns:p14="http://schemas.microsoft.com/office/powerpoint/2010/main" val="365947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5</a:t>
            </a:fld>
            <a:endParaRPr kumimoji="1" lang="ja-JP" altLang="en-US"/>
          </a:p>
        </p:txBody>
      </p:sp>
    </p:spTree>
    <p:extLst>
      <p:ext uri="{BB962C8B-B14F-4D97-AF65-F5344CB8AC3E}">
        <p14:creationId xmlns:p14="http://schemas.microsoft.com/office/powerpoint/2010/main" val="187177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6</a:t>
            </a:fld>
            <a:endParaRPr kumimoji="1" lang="ja-JP" altLang="en-US"/>
          </a:p>
        </p:txBody>
      </p:sp>
    </p:spTree>
    <p:extLst>
      <p:ext uri="{BB962C8B-B14F-4D97-AF65-F5344CB8AC3E}">
        <p14:creationId xmlns:p14="http://schemas.microsoft.com/office/powerpoint/2010/main" val="401840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92441" indent="-301724">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20160"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10877"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99936"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77390"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154844"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632298"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09752"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51AB2AC-D567-42A5-867E-10FED49497EF}" type="slidenum">
              <a:rPr lang="en-US" altLang="ja-JP" smtClean="0">
                <a:solidFill>
                  <a:srgbClr val="000000"/>
                </a:solidFill>
                <a:latin typeface="Arial" panose="020B0604020202020204" pitchFamily="34" charset="0"/>
              </a:rPr>
              <a:pPr fontAlgn="base">
                <a:spcBef>
                  <a:spcPct val="0"/>
                </a:spcBef>
                <a:spcAft>
                  <a:spcPct val="0"/>
                </a:spcAft>
              </a:pPr>
              <a:t>9</a:t>
            </a:fld>
            <a:endParaRPr lang="en-US" altLang="ja-JP">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xfrm>
            <a:off x="835025" y="787400"/>
            <a:ext cx="5662613" cy="3919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2979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10</a:t>
            </a:fld>
            <a:endParaRPr kumimoji="1" lang="ja-JP" altLang="en-US"/>
          </a:p>
        </p:txBody>
      </p:sp>
    </p:spTree>
    <p:extLst>
      <p:ext uri="{BB962C8B-B14F-4D97-AF65-F5344CB8AC3E}">
        <p14:creationId xmlns:p14="http://schemas.microsoft.com/office/powerpoint/2010/main" val="374145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76325" y="1289050"/>
            <a:ext cx="5027613" cy="3479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85A89E-8A70-43CC-B695-42551CB19D59}" type="slidenum">
              <a:rPr kumimoji="1" lang="ja-JP" altLang="en-US" smtClean="0"/>
              <a:t>11</a:t>
            </a:fld>
            <a:endParaRPr kumimoji="1" lang="ja-JP" altLang="en-US"/>
          </a:p>
        </p:txBody>
      </p:sp>
    </p:spTree>
    <p:extLst>
      <p:ext uri="{BB962C8B-B14F-4D97-AF65-F5344CB8AC3E}">
        <p14:creationId xmlns:p14="http://schemas.microsoft.com/office/powerpoint/2010/main" val="364937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12</a:t>
            </a:fld>
            <a:endParaRPr kumimoji="1" lang="ja-JP" altLang="en-US"/>
          </a:p>
        </p:txBody>
      </p:sp>
    </p:spTree>
    <p:extLst>
      <p:ext uri="{BB962C8B-B14F-4D97-AF65-F5344CB8AC3E}">
        <p14:creationId xmlns:p14="http://schemas.microsoft.com/office/powerpoint/2010/main" val="253172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F1A2F13-C06A-4F3E-94F3-F50C7D8FD6EE}"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8309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1E4458-2CD7-4CF4-A9AC-A33D36AE4A12}"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03871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48CE04-ECF0-43BD-A47F-C4C756E9BFC5}"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8719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8D45A7-B6B7-4DF2-8F14-F9D703DD9BC4}"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88916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B37A23-2F77-4333-A774-CCE91F72916C}"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08690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CCA068-10FB-4C64-B73F-94A80B1F0341}"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9267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E1BDB1-C47D-4C8E-8813-589B2CAA39A0}"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46457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C60A9B-EF3F-469D-A8C0-B7DDB1038171}" type="datetime1">
              <a:rPr kumimoji="1" lang="ja-JP" altLang="en-US" smtClean="0"/>
              <a:t>2021/9/1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54153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5C2D85-B148-4463-95D0-446492B11FB3}" type="datetime1">
              <a:rPr kumimoji="1" lang="ja-JP" altLang="en-US" smtClean="0"/>
              <a:t>2021/9/1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409626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F48C-1BC0-4BEA-97A5-76F6B4770340}" type="datetime1">
              <a:rPr kumimoji="1" lang="ja-JP" altLang="en-US" smtClean="0"/>
              <a:t>2021/9/1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55441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8DB9D7-D5E6-4073-85D4-E795C8FAF39D}"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7918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70BA6F-205A-4503-837A-C73606FF8932}"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17742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EFBFB1-6F2E-4B00-97A6-E67B55812608}"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4178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BD39DD-39F1-419D-8405-DCC7CDB1CD44}"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27796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81BCE1-37D2-4A3F-8DA7-262C0DD259F7}"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691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01894D-34DB-4158-8C66-FAA0791DD6EE}"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87395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396915-9BAC-4ED6-B676-4BA02D5875CD}"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5128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E4C3FE-D98E-4C20-B163-F0D6542F8E9D}"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489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112796-5CA5-43A8-8D4F-D8B85E43D5B8}"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98035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BEA8F8-AC33-45FF-9B56-AB06A0F08FAB}"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92856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830D6-2A30-44A1-BEA1-53DDEB8DB6CD}" type="datetime1">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40062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3EFC94-EDEB-4384-B800-B827CEAAFEF2}"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464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E36E1A-5381-42E0-B393-BE18A399358F}" type="datetime1">
              <a:rPr kumimoji="1" lang="ja-JP" altLang="en-US" smtClean="0"/>
              <a:t>2021/9/1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75260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0DFE9F-4860-46A1-8EFD-2ADEB603D1BE}" type="datetime1">
              <a:rPr kumimoji="1" lang="ja-JP" altLang="en-US" smtClean="0"/>
              <a:t>2021/9/1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5457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CFC13-149B-4EC7-A4AB-2CFDFDFD08E9}" type="datetime1">
              <a:rPr kumimoji="1" lang="ja-JP" altLang="en-US" smtClean="0"/>
              <a:t>2021/9/1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24764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C47A59-ABCE-4E6F-8C86-D2F61952398D}"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47916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F848E3-DBFC-4835-B037-35C8CC588721}" type="datetime1">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26554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E8AC-8241-46E9-9D48-B4D06E2EEB2C}" type="datetime1">
              <a:rPr kumimoji="1" lang="ja-JP" altLang="en-US" smtClean="0"/>
              <a:t>2021/9/1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33766919"/>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DA47E-BDA8-464C-9B87-DB2DBC4A17F0}" type="datetime1">
              <a:rPr kumimoji="1" lang="ja-JP" altLang="en-US" smtClean="0"/>
              <a:t>2021/9/1</a:t>
            </a:fld>
            <a:endParaRPr kumimoji="1" lang="ja-JP" alt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12807445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ap.or.jp/activity/consumer-oriented-management/stepsheet/" TargetMode="External"/><Relationship Id="rId2" Type="http://schemas.openxmlformats.org/officeDocument/2006/relationships/hyperlink" Target="https://www.acap.or.jp/activity/consumer-oriented-managemen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acap.or.jp/activity/consumer-oriented-management/acap-matri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00969" y="2875087"/>
            <a:ext cx="9475593" cy="78167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dirty="0">
                <a:solidFill>
                  <a:schemeClr val="accent2">
                    <a:lumMod val="75000"/>
                  </a:schemeClr>
                </a:solidFill>
              </a:rPr>
              <a:t>「消費者志向経営」に関する社内研修用資料</a:t>
            </a:r>
            <a:endParaRPr lang="ja-JP" altLang="en-US" sz="4333" dirty="0">
              <a:solidFill>
                <a:schemeClr val="accent2">
                  <a:lumMod val="75000"/>
                </a:schemeClr>
              </a:solidFill>
            </a:endParaRPr>
          </a:p>
        </p:txBody>
      </p:sp>
      <p:cxnSp>
        <p:nvCxnSpPr>
          <p:cNvPr id="10" name="直線コネクタ 9"/>
          <p:cNvCxnSpPr/>
          <p:nvPr/>
        </p:nvCxnSpPr>
        <p:spPr>
          <a:xfrm>
            <a:off x="553915" y="3639166"/>
            <a:ext cx="7617628"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53207"/>
          <a:stretch/>
        </p:blipFill>
        <p:spPr>
          <a:xfrm>
            <a:off x="5805708" y="3754316"/>
            <a:ext cx="2252600" cy="854098"/>
          </a:xfrm>
          <a:prstGeom prst="rect">
            <a:avLst/>
          </a:prstGeom>
        </p:spPr>
      </p:pic>
      <p:sp>
        <p:nvSpPr>
          <p:cNvPr id="6" name="タイトル 1"/>
          <p:cNvSpPr txBox="1">
            <a:spLocks/>
          </p:cNvSpPr>
          <p:nvPr/>
        </p:nvSpPr>
        <p:spPr>
          <a:xfrm>
            <a:off x="553915" y="6076330"/>
            <a:ext cx="6845405" cy="78167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200" dirty="0">
                <a:solidFill>
                  <a:schemeClr val="accent2">
                    <a:lumMod val="75000"/>
                  </a:schemeClr>
                </a:solidFill>
              </a:rPr>
              <a:t>無断転載・転用禁止　</a:t>
            </a:r>
            <a:r>
              <a:rPr lang="en-US" altLang="ja-JP" sz="1200" dirty="0">
                <a:solidFill>
                  <a:schemeClr val="accent2">
                    <a:lumMod val="75000"/>
                  </a:schemeClr>
                </a:solidFill>
              </a:rPr>
              <a:t>©</a:t>
            </a:r>
            <a:r>
              <a:rPr lang="ja-JP" altLang="en-US" sz="1200" dirty="0">
                <a:solidFill>
                  <a:schemeClr val="accent2">
                    <a:lumMod val="75000"/>
                  </a:schemeClr>
                </a:solidFill>
              </a:rPr>
              <a:t>公益社団法人消費者関連専門家会議</a:t>
            </a:r>
            <a:endParaRPr lang="en-US" altLang="ja-JP" sz="1200" dirty="0">
              <a:solidFill>
                <a:schemeClr val="accent2">
                  <a:lumMod val="75000"/>
                </a:schemeClr>
              </a:solidFill>
            </a:endParaRPr>
          </a:p>
        </p:txBody>
      </p:sp>
    </p:spTree>
    <p:extLst>
      <p:ext uri="{BB962C8B-B14F-4D97-AF65-F5344CB8AC3E}">
        <p14:creationId xmlns:p14="http://schemas.microsoft.com/office/powerpoint/2010/main" val="101060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620" y="950151"/>
            <a:ext cx="9253104" cy="2259706"/>
          </a:xfrm>
        </p:spPr>
        <p:txBody>
          <a:bodyPr>
            <a:noAutofit/>
          </a:bodyPr>
          <a:lstStyle/>
          <a:p>
            <a:pPr>
              <a:lnSpc>
                <a:spcPct val="100000"/>
              </a:lnSpc>
            </a:pPr>
            <a:r>
              <a:rPr lang="ja-JP" altLang="en-US" sz="3200" dirty="0">
                <a:latin typeface="+mj-ea"/>
              </a:rPr>
              <a:t>○</a:t>
            </a:r>
            <a:r>
              <a:rPr lang="en-US" altLang="ja-JP" sz="3200" dirty="0">
                <a:latin typeface="+mj-ea"/>
              </a:rPr>
              <a:t>SDGs</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endParaRPr lang="ja-JP" altLang="en-US" sz="2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3838575" y="6480893"/>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10</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14</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62449" y="325064"/>
            <a:ext cx="9843551"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eiryo UI" panose="020B0604030504040204" pitchFamily="50" charset="-128"/>
                <a:ea typeface="Meiryo UI" panose="020B0604030504040204" pitchFamily="50" charset="-128"/>
              </a:rPr>
              <a:t>5</a:t>
            </a:r>
            <a:r>
              <a:rPr lang="en-US" altLang="ja-JP"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「消費者志向経営」推進のために知っておくべき参考情報</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79" y="3577982"/>
            <a:ext cx="9612066" cy="2686425"/>
          </a:xfrm>
          <a:prstGeom prst="rect">
            <a:avLst/>
          </a:prstGeom>
        </p:spPr>
      </p:pic>
      <p:sp>
        <p:nvSpPr>
          <p:cNvPr id="9" name="正方形/長方形 8"/>
          <p:cNvSpPr/>
          <p:nvPr/>
        </p:nvSpPr>
        <p:spPr>
          <a:xfrm>
            <a:off x="1177681" y="1739048"/>
            <a:ext cx="8649977" cy="1631216"/>
          </a:xfrm>
          <a:prstGeom prst="rect">
            <a:avLst/>
          </a:prstGeom>
          <a:noFill/>
        </p:spPr>
        <p:txBody>
          <a:bodyPr wrap="square">
            <a:spAutoFit/>
          </a:bodyPr>
          <a:lstStyle/>
          <a:p>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月の国連サミットで採択された「持続可能な開発のための</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アジェンダ」にて記載された</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年までに持続可能でよりよい世界を目指す国際目標。</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rPr>
              <a:t>のターゲットから構成され、地球上の「誰一人取り残さない（</a:t>
            </a:r>
            <a:r>
              <a:rPr lang="en-US" altLang="ja-JP" sz="2000" dirty="0">
                <a:latin typeface="Meiryo UI" panose="020B0604030504040204" pitchFamily="50" charset="-128"/>
                <a:ea typeface="Meiryo UI" panose="020B0604030504040204" pitchFamily="50" charset="-128"/>
              </a:rPr>
              <a:t>leave no one behind</a:t>
            </a:r>
            <a:r>
              <a:rPr lang="ja-JP" altLang="en-US" sz="2000" dirty="0">
                <a:latin typeface="Meiryo UI" panose="020B0604030504040204" pitchFamily="50" charset="-128"/>
                <a:ea typeface="Meiryo UI" panose="020B0604030504040204" pitchFamily="50" charset="-128"/>
              </a:rPr>
              <a:t>）」ことを誓っている。</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（外務省：</a:t>
            </a:r>
            <a:r>
              <a:rPr lang="en-US" altLang="ja-JP" sz="2000" dirty="0">
                <a:latin typeface="Meiryo UI" panose="020B0604030504040204" pitchFamily="50" charset="-128"/>
                <a:ea typeface="Meiryo UI" panose="020B0604030504040204" pitchFamily="50" charset="-128"/>
              </a:rPr>
              <a:t>JAPAN</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Action</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Platform</a:t>
            </a:r>
            <a:r>
              <a:rPr lang="ja-JP" altLang="en-US" sz="2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634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471541" y="906358"/>
            <a:ext cx="8206376" cy="1015663"/>
          </a:xfrm>
          <a:prstGeom prst="rect">
            <a:avLst/>
          </a:prstGeom>
          <a:solidFill>
            <a:schemeClr val="bg1"/>
          </a:solidFill>
        </p:spPr>
        <p:txBody>
          <a:bodyPr wrap="square" rtlCol="0">
            <a:spAutoFit/>
          </a:bodyPr>
          <a:lstStyle/>
          <a:p>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（持続可能な開発目標）は人間、地球、繁栄のための行動計画。</a:t>
            </a:r>
          </a:p>
          <a:p>
            <a:r>
              <a:rPr lang="ja-JP" altLang="en-US" sz="2000" dirty="0">
                <a:latin typeface="Meiryo UI" panose="020B0604030504040204" pitchFamily="50" charset="-128"/>
                <a:ea typeface="Meiryo UI" panose="020B0604030504040204" pitchFamily="50" charset="-128"/>
              </a:rPr>
              <a:t>近年は人権侵害・環境破壊をする企業の製品は買わない・取引しない・投資をしない状況にもなっている。</a:t>
            </a:r>
          </a:p>
        </p:txBody>
      </p:sp>
      <p:sp>
        <p:nvSpPr>
          <p:cNvPr id="9" name="テキスト ボックス 8"/>
          <p:cNvSpPr txBox="1"/>
          <p:nvPr/>
        </p:nvSpPr>
        <p:spPr>
          <a:xfrm>
            <a:off x="1068022" y="4401656"/>
            <a:ext cx="1638590"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・法的拘束力なし</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・ペナルティなし</a:t>
            </a:r>
          </a:p>
        </p:txBody>
      </p:sp>
      <p:sp>
        <p:nvSpPr>
          <p:cNvPr id="10" name="二等辺三角形 9"/>
          <p:cNvSpPr/>
          <p:nvPr/>
        </p:nvSpPr>
        <p:spPr>
          <a:xfrm rot="5400000">
            <a:off x="2380131" y="3469808"/>
            <a:ext cx="1958105" cy="272373"/>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3669255" y="4415575"/>
            <a:ext cx="2372765" cy="615553"/>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しかし、</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に取り組まないと・・</a:t>
            </a:r>
            <a:r>
              <a:rPr lang="ja-JP" altLang="en-US" dirty="0">
                <a:latin typeface="Meiryo UI" panose="020B0604030504040204" pitchFamily="50" charset="-128"/>
                <a:ea typeface="Meiryo UI" panose="020B0604030504040204" pitchFamily="50" charset="-128"/>
              </a:rPr>
              <a:t>・</a:t>
            </a:r>
          </a:p>
        </p:txBody>
      </p:sp>
      <p:pic>
        <p:nvPicPr>
          <p:cNvPr id="13" name="図 12"/>
          <p:cNvPicPr>
            <a:picLocks noChangeAspect="1"/>
          </p:cNvPicPr>
          <p:nvPr/>
        </p:nvPicPr>
        <p:blipFill>
          <a:blip r:embed="rId3"/>
          <a:stretch>
            <a:fillRect/>
          </a:stretch>
        </p:blipFill>
        <p:spPr>
          <a:xfrm>
            <a:off x="7782178" y="1897964"/>
            <a:ext cx="1050572" cy="714773"/>
          </a:xfrm>
          <a:prstGeom prst="rect">
            <a:avLst/>
          </a:prstGeom>
        </p:spPr>
      </p:pic>
      <p:sp>
        <p:nvSpPr>
          <p:cNvPr id="32" name="テキスト ボックス 31"/>
          <p:cNvSpPr txBox="1"/>
          <p:nvPr/>
        </p:nvSpPr>
        <p:spPr>
          <a:xfrm>
            <a:off x="4062943" y="2184442"/>
            <a:ext cx="1023572" cy="369332"/>
          </a:xfrm>
          <a:prstGeom prst="rect">
            <a:avLst/>
          </a:prstGeom>
          <a:noFill/>
        </p:spPr>
        <p:txBody>
          <a:bodyPr wrap="square" rtlCol="0">
            <a:spAutoFit/>
          </a:bodyPr>
          <a:lstStyle/>
          <a:p>
            <a:pPr algn="ctr"/>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企業</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033057" y="1988855"/>
            <a:ext cx="160638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企業の製品を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買わない</a:t>
            </a:r>
            <a:endParaRPr lang="ja-JP" altLang="en-US"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3"/>
          <a:stretch>
            <a:fillRect/>
          </a:stretch>
        </p:blipFill>
        <p:spPr>
          <a:xfrm>
            <a:off x="7810890" y="4271658"/>
            <a:ext cx="1050572" cy="714773"/>
          </a:xfrm>
          <a:prstGeom prst="rect">
            <a:avLst/>
          </a:prstGeom>
        </p:spPr>
      </p:pic>
      <p:pic>
        <p:nvPicPr>
          <p:cNvPr id="35" name="図 34"/>
          <p:cNvPicPr>
            <a:picLocks noChangeAspect="1"/>
          </p:cNvPicPr>
          <p:nvPr/>
        </p:nvPicPr>
        <p:blipFill>
          <a:blip r:embed="rId3"/>
          <a:stretch>
            <a:fillRect/>
          </a:stretch>
        </p:blipFill>
        <p:spPr>
          <a:xfrm>
            <a:off x="7782178" y="3049596"/>
            <a:ext cx="1050572" cy="714773"/>
          </a:xfrm>
          <a:prstGeom prst="rect">
            <a:avLst/>
          </a:prstGeom>
        </p:spPr>
      </p:pic>
      <p:sp>
        <p:nvSpPr>
          <p:cNvPr id="40" name="タイトル 1"/>
          <p:cNvSpPr txBox="1">
            <a:spLocks/>
          </p:cNvSpPr>
          <p:nvPr/>
        </p:nvSpPr>
        <p:spPr>
          <a:xfrm>
            <a:off x="291096" y="268131"/>
            <a:ext cx="7929712"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SDGs</a:t>
            </a:r>
            <a:r>
              <a:rPr lang="ja-JP" altLang="en-US" sz="2800" dirty="0">
                <a:latin typeface="Meiryo UI" panose="020B0604030504040204" pitchFamily="50" charset="-128"/>
                <a:ea typeface="Meiryo UI" panose="020B0604030504040204" pitchFamily="50" charset="-128"/>
              </a:rPr>
              <a:t>は企業が取り組むべき重要な課題の一つ</a:t>
            </a:r>
          </a:p>
        </p:txBody>
      </p:sp>
      <p:sp>
        <p:nvSpPr>
          <p:cNvPr id="41" name="テキスト ボックス 40"/>
          <p:cNvSpPr txBox="1"/>
          <p:nvPr/>
        </p:nvSpPr>
        <p:spPr>
          <a:xfrm>
            <a:off x="6105970" y="3085097"/>
            <a:ext cx="108876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取引しない</a:t>
            </a: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6025904" y="3895967"/>
            <a:ext cx="124425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投資をしない</a:t>
            </a:r>
          </a:p>
        </p:txBody>
      </p:sp>
      <p:sp>
        <p:nvSpPr>
          <p:cNvPr id="30" name="正方形/長方形 29"/>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38" name="正方形/長方形 3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43" name="スライド番号プレースホルダー 9"/>
          <p:cNvSpPr>
            <a:spLocks noGrp="1"/>
          </p:cNvSpPr>
          <p:nvPr>
            <p:ph type="sldNum" sz="quarter" idx="12"/>
          </p:nvPr>
        </p:nvSpPr>
        <p:spPr>
          <a:xfrm>
            <a:off x="3838575" y="6485704"/>
            <a:ext cx="2228850" cy="365125"/>
          </a:xfrm>
        </p:spPr>
        <p:txBody>
          <a:bodyPr/>
          <a:lstStyle/>
          <a:p>
            <a:pPr algn="ctr"/>
            <a:r>
              <a:rPr lang="en-US" altLang="ja-JP" dirty="0">
                <a:solidFill>
                  <a:schemeClr val="bg1"/>
                </a:solidFill>
                <a:latin typeface="Meiryo UI" panose="020B0604030504040204" pitchFamily="50" charset="-128"/>
                <a:ea typeface="Meiryo UI" panose="020B0604030504040204" pitchFamily="50" charset="-128"/>
              </a:rPr>
              <a:t>15</a:t>
            </a:r>
            <a:endParaRPr kumimoji="1" lang="ja-JP" altLang="en-US" dirty="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3925143" y="2591153"/>
            <a:ext cx="1196930" cy="1843328"/>
          </a:xfrm>
          <a:prstGeom prst="rect">
            <a:avLst/>
          </a:prstGeom>
        </p:spPr>
      </p:pic>
      <p:sp>
        <p:nvSpPr>
          <p:cNvPr id="46" name="タイトル 1"/>
          <p:cNvSpPr txBox="1">
            <a:spLocks/>
          </p:cNvSpPr>
          <p:nvPr/>
        </p:nvSpPr>
        <p:spPr>
          <a:xfrm>
            <a:off x="731812" y="5090433"/>
            <a:ext cx="8239699" cy="1279770"/>
          </a:xfrm>
          <a:prstGeom prst="rect">
            <a:avLst/>
          </a:prstGeom>
          <a:solidFill>
            <a:schemeClr val="accent5">
              <a:lumMod val="20000"/>
              <a:lumOff val="80000"/>
            </a:schemeClr>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Meiryo UI" panose="020B0604030504040204" pitchFamily="50" charset="-128"/>
                <a:ea typeface="Meiryo UI" panose="020B0604030504040204" pitchFamily="50" charset="-128"/>
              </a:rPr>
              <a:t>「エシカル消費」、「</a:t>
            </a:r>
            <a:r>
              <a:rPr lang="en-US" altLang="ja-JP" sz="2000" dirty="0">
                <a:latin typeface="Meiryo UI" panose="020B0604030504040204" pitchFamily="50" charset="-128"/>
                <a:ea typeface="Meiryo UI" panose="020B0604030504040204" pitchFamily="50" charset="-128"/>
              </a:rPr>
              <a:t>ISO26000</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CSR)</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投資」など、社会・環境・人権への</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ステークホルダーの視点は厳しさを増している。</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に取り組まないと、ステークホルダーから評価は悪化し、企業の永続的な</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発展が困難となる。</a:t>
            </a:r>
            <a:endParaRPr lang="en-US" altLang="ja-JP" sz="2000" dirty="0">
              <a:latin typeface="Meiryo UI" panose="020B0604030504040204" pitchFamily="50" charset="-128"/>
              <a:ea typeface="Meiryo UI" panose="020B0604030504040204" pitchFamily="50" charset="-128"/>
            </a:endParaRPr>
          </a:p>
        </p:txBody>
      </p:sp>
      <p:cxnSp>
        <p:nvCxnSpPr>
          <p:cNvPr id="47" name="直線矢印コネクタ 46"/>
          <p:cNvCxnSpPr/>
          <p:nvPr/>
        </p:nvCxnSpPr>
        <p:spPr>
          <a:xfrm flipH="1">
            <a:off x="5481482" y="2381860"/>
            <a:ext cx="1918516" cy="752686"/>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5511340" y="3979078"/>
            <a:ext cx="1953006" cy="705261"/>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481797" y="3535840"/>
            <a:ext cx="1982549" cy="19058"/>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7753466" y="1621219"/>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消費者</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753466" y="2752448"/>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取引先</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7753466" y="3972596"/>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投資家</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214026" y="2299322"/>
            <a:ext cx="800219" cy="830997"/>
          </a:xfrm>
          <a:prstGeom prst="rect">
            <a:avLst/>
          </a:prstGeom>
          <a:noFill/>
        </p:spPr>
        <p:txBody>
          <a:bodyPr wrap="none" rtlCol="0">
            <a:spAutoFit/>
          </a:bodyPr>
          <a:lstStyle/>
          <a:p>
            <a:r>
              <a:rPr lang="en-US" altLang="ja-JP" sz="4800" b="1" dirty="0">
                <a:solidFill>
                  <a:srgbClr val="FF0000"/>
                </a:solidFill>
              </a:rPr>
              <a:t>×</a:t>
            </a:r>
            <a:endParaRPr lang="ja-JP" altLang="en-US" sz="4800" b="1" dirty="0">
              <a:solidFill>
                <a:srgbClr val="FF0000"/>
              </a:solidFill>
            </a:endParaRPr>
          </a:p>
        </p:txBody>
      </p:sp>
      <p:sp>
        <p:nvSpPr>
          <p:cNvPr id="54" name="テキスト ボックス 53"/>
          <p:cNvSpPr txBox="1"/>
          <p:nvPr/>
        </p:nvSpPr>
        <p:spPr>
          <a:xfrm>
            <a:off x="6249605" y="4018160"/>
            <a:ext cx="653626" cy="830997"/>
          </a:xfrm>
          <a:prstGeom prst="rect">
            <a:avLst/>
          </a:prstGeom>
          <a:noFill/>
        </p:spPr>
        <p:txBody>
          <a:bodyPr wrap="square" rtlCol="0">
            <a:spAutoFit/>
          </a:bodyPr>
          <a:lstStyle/>
          <a:p>
            <a:r>
              <a:rPr lang="en-US" altLang="ja-JP" sz="4800" b="1" dirty="0">
                <a:solidFill>
                  <a:srgbClr val="FF0000"/>
                </a:solidFill>
              </a:rPr>
              <a:t>×</a:t>
            </a:r>
            <a:endParaRPr lang="ja-JP" altLang="en-US" sz="4800" b="1" dirty="0">
              <a:solidFill>
                <a:srgbClr val="FF0000"/>
              </a:solidFill>
            </a:endParaRPr>
          </a:p>
        </p:txBody>
      </p:sp>
      <p:sp>
        <p:nvSpPr>
          <p:cNvPr id="55" name="テキスト ボックス 54"/>
          <p:cNvSpPr txBox="1"/>
          <p:nvPr/>
        </p:nvSpPr>
        <p:spPr>
          <a:xfrm flipH="1">
            <a:off x="6252661" y="3143556"/>
            <a:ext cx="583590" cy="830997"/>
          </a:xfrm>
          <a:prstGeom prst="rect">
            <a:avLst/>
          </a:prstGeom>
          <a:noFill/>
        </p:spPr>
        <p:txBody>
          <a:bodyPr wrap="square" rtlCol="0">
            <a:spAutoFit/>
          </a:bodyPr>
          <a:lstStyle/>
          <a:p>
            <a:r>
              <a:rPr lang="en-US" altLang="ja-JP" sz="4800" b="1" dirty="0">
                <a:solidFill>
                  <a:srgbClr val="FF0000"/>
                </a:solidFill>
              </a:rPr>
              <a:t>×</a:t>
            </a:r>
            <a:endParaRPr lang="ja-JP" altLang="en-US" sz="4800" b="1" dirty="0">
              <a:solidFill>
                <a:srgbClr val="FF0000"/>
              </a:solidFill>
            </a:endParaRPr>
          </a:p>
        </p:txBody>
      </p:sp>
      <p:pic>
        <p:nvPicPr>
          <p:cNvPr id="34" name="図 33"/>
          <p:cNvPicPr>
            <a:picLocks noChangeAspect="1"/>
          </p:cNvPicPr>
          <p:nvPr/>
        </p:nvPicPr>
        <p:blipFill>
          <a:blip r:embed="rId5"/>
          <a:stretch>
            <a:fillRect/>
          </a:stretch>
        </p:blipFill>
        <p:spPr>
          <a:xfrm>
            <a:off x="574663" y="2912460"/>
            <a:ext cx="2429437" cy="1373668"/>
          </a:xfrm>
          <a:prstGeom prst="rect">
            <a:avLst/>
          </a:prstGeom>
        </p:spPr>
      </p:pic>
    </p:spTree>
    <p:extLst>
      <p:ext uri="{BB962C8B-B14F-4D97-AF65-F5344CB8AC3E}">
        <p14:creationId xmlns:p14="http://schemas.microsoft.com/office/powerpoint/2010/main" val="105208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1522107" y="3394238"/>
            <a:ext cx="2127076" cy="220620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タイトル 1"/>
          <p:cNvSpPr>
            <a:spLocks noGrp="1"/>
          </p:cNvSpPr>
          <p:nvPr>
            <p:ph type="title"/>
          </p:nvPr>
        </p:nvSpPr>
        <p:spPr>
          <a:xfrm>
            <a:off x="185802" y="215831"/>
            <a:ext cx="9440141" cy="1800514"/>
          </a:xfrm>
        </p:spPr>
        <p:txBody>
          <a:bodyPr>
            <a:normAutofit/>
          </a:bodyPr>
          <a:lstStyle/>
          <a:p>
            <a:pPr>
              <a:lnSpc>
                <a:spcPct val="100000"/>
              </a:lnSpc>
            </a:pPr>
            <a:r>
              <a:rPr lang="ja-JP" altLang="en-US" sz="2800" dirty="0">
                <a:latin typeface="+mn-ea"/>
                <a:ea typeface="+mn-ea"/>
              </a:rPr>
              <a:t>○</a:t>
            </a:r>
            <a:r>
              <a:rPr lang="en-US" altLang="ja-JP" sz="2800" dirty="0">
                <a:latin typeface="+mn-ea"/>
                <a:ea typeface="+mn-ea"/>
              </a:rPr>
              <a:t>ESG</a:t>
            </a:r>
            <a:r>
              <a:rPr lang="ja-JP" altLang="en-US" sz="2800" dirty="0">
                <a:latin typeface="+mn-ea"/>
                <a:ea typeface="+mn-ea"/>
              </a:rPr>
              <a:t>投資</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endParaRPr lang="ja-JP" altLang="en-US" sz="2600" dirty="0">
              <a:latin typeface="Meiryo UI" panose="020B0604030504040204" pitchFamily="50" charset="-128"/>
              <a:ea typeface="Meiryo UI" panose="020B0604030504040204" pitchFamily="50" charset="-128"/>
            </a:endParaRPr>
          </a:p>
        </p:txBody>
      </p:sp>
      <p:sp>
        <p:nvSpPr>
          <p:cNvPr id="7" name="円/楕円 6"/>
          <p:cNvSpPr/>
          <p:nvPr/>
        </p:nvSpPr>
        <p:spPr>
          <a:xfrm>
            <a:off x="1788050" y="2749719"/>
            <a:ext cx="1646309" cy="1561883"/>
          </a:xfrm>
          <a:prstGeom prst="ellipse">
            <a:avLst/>
          </a:prstGeom>
          <a:solidFill>
            <a:schemeClr val="accent6">
              <a:lumMod val="40000"/>
              <a:lumOff val="60000"/>
            </a:schemeClr>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円/楕円 9"/>
          <p:cNvSpPr/>
          <p:nvPr/>
        </p:nvSpPr>
        <p:spPr>
          <a:xfrm>
            <a:off x="2784761" y="4421742"/>
            <a:ext cx="1646309" cy="1561883"/>
          </a:xfrm>
          <a:prstGeom prst="ellipse">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1" name="円/楕円 10"/>
          <p:cNvSpPr/>
          <p:nvPr/>
        </p:nvSpPr>
        <p:spPr>
          <a:xfrm>
            <a:off x="698954" y="4407207"/>
            <a:ext cx="1646309" cy="1561883"/>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2" name="テキスト ボックス 11"/>
          <p:cNvSpPr txBox="1"/>
          <p:nvPr/>
        </p:nvSpPr>
        <p:spPr>
          <a:xfrm>
            <a:off x="2247633" y="2687595"/>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E</a:t>
            </a:r>
            <a:endParaRPr lang="ja-JP" altLang="en-US" sz="65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125559" y="4324217"/>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S</a:t>
            </a:r>
            <a:endParaRPr lang="ja-JP" altLang="en-US" sz="65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29279" y="4275112"/>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G</a:t>
            </a:r>
            <a:endParaRPr lang="ja-JP" altLang="en-US" sz="65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899034" y="3574354"/>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Environment</a:t>
            </a:r>
          </a:p>
          <a:p>
            <a:pPr algn="ctr"/>
            <a:r>
              <a:rPr lang="ja-JP" altLang="en-US" sz="1600" dirty="0">
                <a:latin typeface="Meiryo UI" panose="020B0604030504040204" pitchFamily="50" charset="-128"/>
                <a:ea typeface="Meiryo UI" panose="020B0604030504040204" pitchFamily="50" charset="-128"/>
              </a:rPr>
              <a:t>（環境）</a:t>
            </a:r>
          </a:p>
        </p:txBody>
      </p:sp>
      <p:sp>
        <p:nvSpPr>
          <p:cNvPr id="19" name="テキスト ボックス 18"/>
          <p:cNvSpPr txBox="1"/>
          <p:nvPr/>
        </p:nvSpPr>
        <p:spPr>
          <a:xfrm>
            <a:off x="754444" y="5208030"/>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Social</a:t>
            </a:r>
          </a:p>
          <a:p>
            <a:pPr algn="ctr"/>
            <a:r>
              <a:rPr lang="ja-JP" altLang="en-US" sz="1600" dirty="0">
                <a:latin typeface="Meiryo UI" panose="020B0604030504040204" pitchFamily="50" charset="-128"/>
                <a:ea typeface="Meiryo UI" panose="020B0604030504040204" pitchFamily="50" charset="-128"/>
              </a:rPr>
              <a:t>（社会）</a:t>
            </a:r>
          </a:p>
        </p:txBody>
      </p:sp>
      <p:sp>
        <p:nvSpPr>
          <p:cNvPr id="20" name="テキスト ボックス 19"/>
          <p:cNvSpPr txBox="1"/>
          <p:nvPr/>
        </p:nvSpPr>
        <p:spPr>
          <a:xfrm>
            <a:off x="2821538" y="5217436"/>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Governance</a:t>
            </a:r>
          </a:p>
          <a:p>
            <a:pPr algn="ctr"/>
            <a:r>
              <a:rPr lang="ja-JP" altLang="en-US" sz="1600" dirty="0">
                <a:latin typeface="Meiryo UI" panose="020B0604030504040204" pitchFamily="50" charset="-128"/>
                <a:ea typeface="Meiryo UI" panose="020B0604030504040204" pitchFamily="50" charset="-128"/>
              </a:rPr>
              <a:t>（企業統治）</a:t>
            </a:r>
          </a:p>
        </p:txBody>
      </p:sp>
      <p:sp>
        <p:nvSpPr>
          <p:cNvPr id="21" name="タイトル 1"/>
          <p:cNvSpPr txBox="1">
            <a:spLocks/>
          </p:cNvSpPr>
          <p:nvPr/>
        </p:nvSpPr>
        <p:spPr>
          <a:xfrm>
            <a:off x="5113272" y="2774972"/>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6">
                    <a:lumMod val="50000"/>
                  </a:schemeClr>
                </a:solidFill>
                <a:latin typeface="+mj-ea"/>
              </a:rPr>
              <a:t>＝</a:t>
            </a:r>
            <a:r>
              <a:rPr lang="ja-JP" altLang="en-US" sz="2031" dirty="0">
                <a:solidFill>
                  <a:schemeClr val="accent6">
                    <a:lumMod val="50000"/>
                  </a:schemeClr>
                </a:solidFill>
                <a:latin typeface="Meiryo UI" panose="020B0604030504040204" pitchFamily="50" charset="-128"/>
                <a:ea typeface="Meiryo UI" panose="020B0604030504040204" pitchFamily="50" charset="-128"/>
              </a:rPr>
              <a:t>環境（</a:t>
            </a:r>
            <a:r>
              <a:rPr lang="en-US" altLang="ja-JP" sz="2031" dirty="0">
                <a:solidFill>
                  <a:schemeClr val="accent6">
                    <a:lumMod val="50000"/>
                  </a:schemeClr>
                </a:solidFill>
                <a:latin typeface="Meiryo UI" panose="020B0604030504040204" pitchFamily="50" charset="-128"/>
                <a:ea typeface="Meiryo UI" panose="020B0604030504040204" pitchFamily="50" charset="-128"/>
              </a:rPr>
              <a:t>Environment</a:t>
            </a:r>
            <a:r>
              <a:rPr lang="ja-JP" altLang="en-US" sz="2031" dirty="0">
                <a:solidFill>
                  <a:schemeClr val="accent6">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6">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6">
                    <a:lumMod val="50000"/>
                  </a:schemeClr>
                </a:solidFill>
                <a:latin typeface="Meiryo UI" panose="020B0604030504040204" pitchFamily="50" charset="-128"/>
                <a:ea typeface="Meiryo UI" panose="020B0604030504040204" pitchFamily="50" charset="-128"/>
              </a:rPr>
              <a:t>　 </a:t>
            </a:r>
            <a:r>
              <a:rPr lang="ja-JP" altLang="en-US" sz="1625" dirty="0">
                <a:solidFill>
                  <a:schemeClr val="accent6">
                    <a:lumMod val="50000"/>
                  </a:schemeClr>
                </a:solidFill>
                <a:latin typeface="Meiryo UI" panose="020B0604030504040204" pitchFamily="50" charset="-128"/>
                <a:ea typeface="Meiryo UI" panose="020B0604030504040204" pitchFamily="50" charset="-128"/>
              </a:rPr>
              <a:t>二酸化炭素の排出量が多くないか、環境汚染を</a:t>
            </a:r>
            <a:endParaRPr lang="en-US" altLang="ja-JP" sz="1625" dirty="0">
              <a:solidFill>
                <a:schemeClr val="accent6">
                  <a:lumMod val="50000"/>
                </a:schemeClr>
              </a:solidFill>
              <a:latin typeface="Meiryo UI" panose="020B0604030504040204" pitchFamily="50" charset="-128"/>
              <a:ea typeface="Meiryo UI" panose="020B0604030504040204" pitchFamily="50" charset="-128"/>
            </a:endParaRPr>
          </a:p>
          <a:p>
            <a:r>
              <a:rPr lang="ja-JP" altLang="en-US" sz="1625" dirty="0">
                <a:solidFill>
                  <a:schemeClr val="accent6">
                    <a:lumMod val="50000"/>
                  </a:schemeClr>
                </a:solidFill>
                <a:latin typeface="Meiryo UI" panose="020B0604030504040204" pitchFamily="50" charset="-128"/>
                <a:ea typeface="Meiryo UI" panose="020B0604030504040204" pitchFamily="50" charset="-128"/>
              </a:rPr>
              <a:t>　　してないか 等</a:t>
            </a:r>
            <a:r>
              <a:rPr lang="en-US" altLang="ja-JP" sz="1625" dirty="0">
                <a:latin typeface="+mj-ea"/>
              </a:rPr>
              <a:t/>
            </a:r>
            <a:br>
              <a:rPr lang="en-US" altLang="ja-JP" sz="1625" dirty="0">
                <a:latin typeface="+mj-ea"/>
              </a:rPr>
            </a:br>
            <a:endParaRPr lang="ja-JP" altLang="en-US" sz="1625" dirty="0">
              <a:latin typeface="+mj-ea"/>
            </a:endParaRPr>
          </a:p>
        </p:txBody>
      </p:sp>
      <p:sp>
        <p:nvSpPr>
          <p:cNvPr id="22" name="テキスト ボックス 21"/>
          <p:cNvSpPr txBox="1"/>
          <p:nvPr/>
        </p:nvSpPr>
        <p:spPr>
          <a:xfrm>
            <a:off x="4836251" y="2747809"/>
            <a:ext cx="1131310" cy="642484"/>
          </a:xfrm>
          <a:prstGeom prst="rect">
            <a:avLst/>
          </a:prstGeom>
          <a:noFill/>
        </p:spPr>
        <p:txBody>
          <a:bodyPr wrap="square" rtlCol="0">
            <a:spAutoFit/>
          </a:bodyPr>
          <a:lstStyle/>
          <a:p>
            <a:r>
              <a:rPr lang="en-US" altLang="ja-JP" sz="3575" b="1" dirty="0">
                <a:solidFill>
                  <a:schemeClr val="accent6">
                    <a:lumMod val="50000"/>
                  </a:schemeClr>
                </a:solidFill>
                <a:latin typeface="Meiryo UI" panose="020B0604030504040204" pitchFamily="50" charset="-128"/>
                <a:ea typeface="Meiryo UI" panose="020B0604030504040204" pitchFamily="50" charset="-128"/>
              </a:rPr>
              <a:t>E</a:t>
            </a:r>
            <a:endParaRPr lang="ja-JP" altLang="en-US" sz="3575"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a:xfrm>
            <a:off x="5146464" y="3897743"/>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5">
                    <a:lumMod val="50000"/>
                  </a:schemeClr>
                </a:solidFill>
                <a:latin typeface="+mj-ea"/>
              </a:rPr>
              <a:t>＝</a:t>
            </a:r>
            <a:r>
              <a:rPr lang="ja-JP" altLang="en-US" sz="2031" dirty="0">
                <a:solidFill>
                  <a:schemeClr val="accent5">
                    <a:lumMod val="50000"/>
                  </a:schemeClr>
                </a:solidFill>
                <a:latin typeface="Meiryo UI" panose="020B0604030504040204" pitchFamily="50" charset="-128"/>
                <a:ea typeface="Meiryo UI" panose="020B0604030504040204" pitchFamily="50" charset="-128"/>
              </a:rPr>
              <a:t>社会（</a:t>
            </a:r>
            <a:r>
              <a:rPr lang="en-US" altLang="ja-JP" sz="2031" dirty="0">
                <a:solidFill>
                  <a:schemeClr val="accent5">
                    <a:lumMod val="50000"/>
                  </a:schemeClr>
                </a:solidFill>
                <a:latin typeface="Meiryo UI" panose="020B0604030504040204" pitchFamily="50" charset="-128"/>
                <a:ea typeface="Meiryo UI" panose="020B0604030504040204" pitchFamily="50" charset="-128"/>
              </a:rPr>
              <a:t>Social</a:t>
            </a:r>
            <a:r>
              <a:rPr lang="ja-JP" altLang="en-US" sz="2031" dirty="0">
                <a:solidFill>
                  <a:schemeClr val="accent5">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5">
                    <a:lumMod val="50000"/>
                  </a:schemeClr>
                </a:solidFill>
                <a:latin typeface="Meiryo UI" panose="020B0604030504040204" pitchFamily="50" charset="-128"/>
                <a:ea typeface="Meiryo UI" panose="020B0604030504040204" pitchFamily="50" charset="-128"/>
              </a:rPr>
              <a:t>　 </a:t>
            </a:r>
            <a:r>
              <a:rPr lang="ja-JP" altLang="en-US" sz="1625" dirty="0">
                <a:solidFill>
                  <a:schemeClr val="accent5">
                    <a:lumMod val="50000"/>
                  </a:schemeClr>
                </a:solidFill>
                <a:latin typeface="Meiryo UI" panose="020B0604030504040204" pitchFamily="50" charset="-128"/>
                <a:ea typeface="Meiryo UI" panose="020B0604030504040204" pitchFamily="50" charset="-128"/>
              </a:rPr>
              <a:t>地域活動への貢献、女性活躍の推進 等</a:t>
            </a:r>
            <a:r>
              <a:rPr lang="en-US" altLang="ja-JP" sz="1625" dirty="0">
                <a:latin typeface="+mj-ea"/>
              </a:rPr>
              <a:t/>
            </a:r>
            <a:br>
              <a:rPr lang="en-US" altLang="ja-JP" sz="1625" dirty="0">
                <a:latin typeface="+mj-ea"/>
              </a:rPr>
            </a:br>
            <a:endParaRPr lang="ja-JP" altLang="en-US" sz="1625" dirty="0">
              <a:latin typeface="+mj-ea"/>
            </a:endParaRPr>
          </a:p>
        </p:txBody>
      </p:sp>
      <p:sp>
        <p:nvSpPr>
          <p:cNvPr id="24" name="テキスト ボックス 23"/>
          <p:cNvSpPr txBox="1"/>
          <p:nvPr/>
        </p:nvSpPr>
        <p:spPr>
          <a:xfrm>
            <a:off x="4830923" y="3988164"/>
            <a:ext cx="1131310" cy="642484"/>
          </a:xfrm>
          <a:prstGeom prst="rect">
            <a:avLst/>
          </a:prstGeom>
          <a:noFill/>
        </p:spPr>
        <p:txBody>
          <a:bodyPr wrap="square" rtlCol="0">
            <a:spAutoFit/>
          </a:bodyPr>
          <a:lstStyle/>
          <a:p>
            <a:r>
              <a:rPr lang="en-US" altLang="ja-JP" sz="3575" b="1" dirty="0">
                <a:solidFill>
                  <a:schemeClr val="accent1">
                    <a:lumMod val="50000"/>
                  </a:schemeClr>
                </a:solidFill>
                <a:latin typeface="Meiryo UI" panose="020B0604030504040204" pitchFamily="50" charset="-128"/>
                <a:ea typeface="Meiryo UI" panose="020B0604030504040204" pitchFamily="50" charset="-128"/>
              </a:rPr>
              <a:t>S</a:t>
            </a:r>
            <a:endParaRPr lang="ja-JP" altLang="en-US" sz="3575"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5181939" y="4922025"/>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2">
                    <a:lumMod val="50000"/>
                  </a:schemeClr>
                </a:solidFill>
                <a:latin typeface="+mj-ea"/>
              </a:rPr>
              <a:t>＝</a:t>
            </a:r>
            <a:r>
              <a:rPr lang="ja-JP" altLang="en-US" sz="2031" dirty="0">
                <a:solidFill>
                  <a:schemeClr val="accent2">
                    <a:lumMod val="50000"/>
                  </a:schemeClr>
                </a:solidFill>
                <a:latin typeface="Meiryo UI" panose="020B0604030504040204" pitchFamily="50" charset="-128"/>
                <a:ea typeface="Meiryo UI" panose="020B0604030504040204" pitchFamily="50" charset="-128"/>
              </a:rPr>
              <a:t>企業統治（</a:t>
            </a:r>
            <a:r>
              <a:rPr lang="en-US" altLang="ja-JP" sz="2031" dirty="0">
                <a:solidFill>
                  <a:schemeClr val="accent2">
                    <a:lumMod val="50000"/>
                  </a:schemeClr>
                </a:solidFill>
                <a:latin typeface="Meiryo UI" panose="020B0604030504040204" pitchFamily="50" charset="-128"/>
                <a:ea typeface="Meiryo UI" panose="020B0604030504040204" pitchFamily="50" charset="-128"/>
              </a:rPr>
              <a:t>Governance</a:t>
            </a:r>
            <a:r>
              <a:rPr lang="ja-JP" altLang="en-US" sz="2031" dirty="0">
                <a:solidFill>
                  <a:schemeClr val="accent2">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2">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2">
                    <a:lumMod val="50000"/>
                  </a:schemeClr>
                </a:solidFill>
                <a:latin typeface="Meiryo UI" panose="020B0604030504040204" pitchFamily="50" charset="-128"/>
                <a:ea typeface="Meiryo UI" panose="020B0604030504040204" pitchFamily="50" charset="-128"/>
              </a:rPr>
              <a:t>　 </a:t>
            </a:r>
            <a:r>
              <a:rPr lang="ja-JP" altLang="en-US" sz="1625" dirty="0">
                <a:solidFill>
                  <a:schemeClr val="accent2">
                    <a:lumMod val="50000"/>
                  </a:schemeClr>
                </a:solidFill>
                <a:latin typeface="Meiryo UI" panose="020B0604030504040204" pitchFamily="50" charset="-128"/>
                <a:ea typeface="Meiryo UI" panose="020B0604030504040204" pitchFamily="50" charset="-128"/>
              </a:rPr>
              <a:t>収益を上げつつ、不祥事を防ぐ経営</a:t>
            </a:r>
            <a:r>
              <a:rPr lang="en-US" altLang="ja-JP" sz="1625" dirty="0">
                <a:latin typeface="+mj-ea"/>
              </a:rPr>
              <a:t/>
            </a:r>
            <a:br>
              <a:rPr lang="en-US" altLang="ja-JP" sz="1625" dirty="0">
                <a:latin typeface="+mj-ea"/>
              </a:rPr>
            </a:br>
            <a:endParaRPr lang="ja-JP" altLang="en-US" sz="1625" dirty="0">
              <a:latin typeface="+mj-ea"/>
            </a:endParaRPr>
          </a:p>
        </p:txBody>
      </p:sp>
      <p:sp>
        <p:nvSpPr>
          <p:cNvPr id="26" name="テキスト ボックス 25"/>
          <p:cNvSpPr txBox="1"/>
          <p:nvPr/>
        </p:nvSpPr>
        <p:spPr>
          <a:xfrm>
            <a:off x="4839198" y="5007919"/>
            <a:ext cx="1131310" cy="642484"/>
          </a:xfrm>
          <a:prstGeom prst="rect">
            <a:avLst/>
          </a:prstGeom>
          <a:noFill/>
        </p:spPr>
        <p:txBody>
          <a:bodyPr wrap="square" rtlCol="0">
            <a:spAutoFit/>
          </a:bodyPr>
          <a:lstStyle/>
          <a:p>
            <a:r>
              <a:rPr lang="en-US" altLang="ja-JP" sz="3575" b="1" dirty="0">
                <a:solidFill>
                  <a:schemeClr val="accent2">
                    <a:lumMod val="50000"/>
                  </a:schemeClr>
                </a:solidFill>
                <a:latin typeface="Meiryo UI" panose="020B0604030504040204" pitchFamily="50" charset="-128"/>
                <a:ea typeface="Meiryo UI" panose="020B0604030504040204" pitchFamily="50" charset="-128"/>
              </a:rPr>
              <a:t>G</a:t>
            </a:r>
            <a:endParaRPr lang="ja-JP" altLang="en-US" sz="3575"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3834819" y="6487515"/>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12</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8" name="正方形/長方形 2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9"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16</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379361" y="953000"/>
            <a:ext cx="7686035" cy="1631216"/>
          </a:xfrm>
          <a:prstGeom prst="rect">
            <a:avLst/>
          </a:prstGeom>
          <a:solidFill>
            <a:schemeClr val="bg1"/>
          </a:solidFill>
        </p:spPr>
        <p:txBody>
          <a:bodyPr wrap="square">
            <a:spAutoFit/>
          </a:bodyPr>
          <a:lstStyle/>
          <a:p>
            <a:pPr algn="just"/>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投資とは、従来の財務情報だけでなく、環境（</a:t>
            </a:r>
            <a:r>
              <a:rPr lang="en-US" altLang="ja-JP" sz="2000" dirty="0">
                <a:latin typeface="Meiryo UI" panose="020B0604030504040204" pitchFamily="50" charset="-128"/>
                <a:ea typeface="Meiryo UI" panose="020B0604030504040204" pitchFamily="50" charset="-128"/>
              </a:rPr>
              <a:t>Environment</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社会（</a:t>
            </a:r>
            <a:r>
              <a:rPr lang="en-US" altLang="ja-JP" sz="2000" dirty="0">
                <a:latin typeface="Meiryo UI" panose="020B0604030504040204" pitchFamily="50" charset="-128"/>
                <a:ea typeface="Meiryo UI" panose="020B0604030504040204" pitchFamily="50" charset="-128"/>
              </a:rPr>
              <a:t>Social</a:t>
            </a:r>
            <a:r>
              <a:rPr lang="ja-JP" altLang="en-US" sz="2000" dirty="0">
                <a:latin typeface="Meiryo UI" panose="020B0604030504040204" pitchFamily="50" charset="-128"/>
                <a:ea typeface="Meiryo UI" panose="020B0604030504040204" pitchFamily="50" charset="-128"/>
              </a:rPr>
              <a:t>）・ガバナンス（</a:t>
            </a:r>
            <a:r>
              <a:rPr lang="en-US" altLang="ja-JP" sz="2000" dirty="0">
                <a:latin typeface="Meiryo UI" panose="020B0604030504040204" pitchFamily="50" charset="-128"/>
                <a:ea typeface="Meiryo UI" panose="020B0604030504040204" pitchFamily="50" charset="-128"/>
              </a:rPr>
              <a:t>Governance</a:t>
            </a:r>
            <a:r>
              <a:rPr lang="ja-JP" altLang="en-US" sz="2000" dirty="0">
                <a:latin typeface="Meiryo UI" panose="020B0604030504040204" pitchFamily="50" charset="-128"/>
                <a:ea typeface="Meiryo UI" panose="020B0604030504040204" pitchFamily="50" charset="-128"/>
              </a:rPr>
              <a:t>）要素も考慮した投資のこと。</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機関投資家を中心に、企業経営のサステナビリティを評価するという概念が</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普及し、国連持続可能な開発目標（</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）と合わせて注目されている。</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（経済産業省</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567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393142" y="3589514"/>
            <a:ext cx="2714625" cy="2476500"/>
          </a:xfrm>
          <a:prstGeom prst="rect">
            <a:avLst/>
          </a:prstGeom>
        </p:spPr>
      </p:pic>
      <p:sp>
        <p:nvSpPr>
          <p:cNvPr id="6" name="タイトル 1"/>
          <p:cNvSpPr txBox="1">
            <a:spLocks/>
          </p:cNvSpPr>
          <p:nvPr/>
        </p:nvSpPr>
        <p:spPr>
          <a:xfrm>
            <a:off x="446298" y="352753"/>
            <a:ext cx="9599689" cy="1045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dirty="0">
                <a:latin typeface="+mj-ea"/>
              </a:rPr>
              <a:t>○エシカル消費</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endParaRPr lang="en-US" altLang="ja-JP" sz="2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3838574" y="6507842"/>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13</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タイトル 1"/>
          <p:cNvSpPr>
            <a:spLocks noGrp="1"/>
          </p:cNvSpPr>
          <p:nvPr>
            <p:ph type="title"/>
          </p:nvPr>
        </p:nvSpPr>
        <p:spPr>
          <a:xfrm>
            <a:off x="2203250" y="3065647"/>
            <a:ext cx="2014007" cy="778364"/>
          </a:xfrm>
        </p:spPr>
        <p:txBody>
          <a:bodyPr>
            <a:normAutofit/>
          </a:bodyPr>
          <a:lstStyle/>
          <a:p>
            <a:pPr>
              <a:lnSpc>
                <a:spcPct val="100000"/>
              </a:lnSpc>
            </a:pPr>
            <a:r>
              <a:rPr lang="ja-JP" altLang="en-US" sz="2600" dirty="0">
                <a:latin typeface="Meiryo UI" panose="020B0604030504040204" pitchFamily="50" charset="-128"/>
                <a:ea typeface="Meiryo UI" panose="020B0604030504040204" pitchFamily="50" charset="-128"/>
              </a:rPr>
              <a:t>食品ロス</a:t>
            </a:r>
          </a:p>
        </p:txBody>
      </p:sp>
      <p:sp>
        <p:nvSpPr>
          <p:cNvPr id="10" name="タイトル 1"/>
          <p:cNvSpPr txBox="1">
            <a:spLocks/>
          </p:cNvSpPr>
          <p:nvPr/>
        </p:nvSpPr>
        <p:spPr>
          <a:xfrm>
            <a:off x="6777330" y="3081271"/>
            <a:ext cx="2259540" cy="778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600" dirty="0">
                <a:latin typeface="Meiryo UI" panose="020B0604030504040204" pitchFamily="50" charset="-128"/>
                <a:ea typeface="Meiryo UI" panose="020B0604030504040204" pitchFamily="50" charset="-128"/>
              </a:rPr>
              <a:t>地産地消</a:t>
            </a:r>
          </a:p>
        </p:txBody>
      </p:sp>
      <p:sp>
        <p:nvSpPr>
          <p:cNvPr id="11" name="ドーナツ 10"/>
          <p:cNvSpPr/>
          <p:nvPr/>
        </p:nvSpPr>
        <p:spPr>
          <a:xfrm>
            <a:off x="7822622" y="4209125"/>
            <a:ext cx="1548436" cy="1459492"/>
          </a:xfrm>
          <a:prstGeom prst="donut">
            <a:avLst>
              <a:gd name="adj" fmla="val 21739"/>
            </a:avLst>
          </a:prstGeom>
          <a:solidFill>
            <a:srgbClr val="FF0000">
              <a:alpha val="4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3" name="正方形/長方形 12"/>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4"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17</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522478" y="933252"/>
            <a:ext cx="7018423" cy="1631216"/>
          </a:xfrm>
          <a:prstGeom prst="rect">
            <a:avLst/>
          </a:prstGeom>
          <a:solidFill>
            <a:schemeClr val="bg1"/>
          </a:solidFill>
        </p:spPr>
        <p:txBody>
          <a:bodyPr wrap="square">
            <a:spAutoFit/>
          </a:bodyPr>
          <a:lstStyle/>
          <a:p>
            <a:r>
              <a:rPr lang="ja-JP" altLang="en-US" sz="2000" dirty="0">
                <a:latin typeface="Meiryo UI" panose="020B0604030504040204" pitchFamily="50" charset="-128"/>
                <a:ea typeface="Meiryo UI" panose="020B0604030504040204" pitchFamily="50" charset="-128"/>
              </a:rPr>
              <a:t>消費者それぞれが各自にとっての社会的課題の解決を考慮したり、</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そうした課題に取り組む事業者を応援しながら消費活動を行うこと。</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持続可能な開発目標</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の</a:t>
            </a:r>
            <a:r>
              <a:rPr lang="en-US" altLang="ja-JP" sz="2000" dirty="0">
                <a:latin typeface="Meiryo UI" panose="020B0604030504040204" pitchFamily="50" charset="-128"/>
                <a:ea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rPr>
              <a:t>のゴールのうち、特にゴール</a:t>
            </a:r>
            <a:r>
              <a:rPr lang="en-US" altLang="ja-JP" sz="2000" dirty="0">
                <a:latin typeface="Meiryo UI" panose="020B0604030504040204" pitchFamily="50" charset="-128"/>
                <a:ea typeface="Meiryo UI" panose="020B0604030504040204" pitchFamily="50" charset="-128"/>
              </a:rPr>
              <a:t>12</a:t>
            </a:r>
          </a:p>
          <a:p>
            <a:r>
              <a:rPr lang="ja-JP" altLang="en-US" sz="2000" dirty="0">
                <a:latin typeface="Meiryo UI" panose="020B0604030504040204" pitchFamily="50" charset="-128"/>
                <a:ea typeface="Meiryo UI" panose="020B0604030504040204" pitchFamily="50" charset="-128"/>
              </a:rPr>
              <a:t>に関連する取り組み。（消費者庁）</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（例）フェアトレード、食品ロス削減、オーガニック、地産地消 等</a:t>
            </a:r>
          </a:p>
        </p:txBody>
      </p:sp>
      <p:pic>
        <p:nvPicPr>
          <p:cNvPr id="16" name="図 15"/>
          <p:cNvPicPr>
            <a:picLocks noChangeAspect="1"/>
          </p:cNvPicPr>
          <p:nvPr/>
        </p:nvPicPr>
        <p:blipFill>
          <a:blip r:embed="rId4"/>
          <a:stretch>
            <a:fillRect/>
          </a:stretch>
        </p:blipFill>
        <p:spPr>
          <a:xfrm>
            <a:off x="1251107" y="3844780"/>
            <a:ext cx="1885950" cy="2266950"/>
          </a:xfrm>
          <a:prstGeom prst="rect">
            <a:avLst/>
          </a:prstGeom>
        </p:spPr>
      </p:pic>
      <p:sp>
        <p:nvSpPr>
          <p:cNvPr id="7" name="乗算記号 6"/>
          <p:cNvSpPr/>
          <p:nvPr/>
        </p:nvSpPr>
        <p:spPr>
          <a:xfrm>
            <a:off x="2516307" y="3966247"/>
            <a:ext cx="2302268" cy="2093205"/>
          </a:xfrm>
          <a:prstGeom prst="mathMultiply">
            <a:avLst/>
          </a:prstGeom>
          <a:solidFill>
            <a:srgbClr val="FF0000">
              <a:alpha val="42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56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047684" y="3730484"/>
            <a:ext cx="2127076" cy="1875219"/>
          </a:xfrm>
          <a:prstGeom prst="ellipse">
            <a:avLst/>
          </a:prstGeom>
          <a:noFill/>
          <a:ln w="952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5" name="円/楕円 24"/>
          <p:cNvSpPr/>
          <p:nvPr/>
        </p:nvSpPr>
        <p:spPr>
          <a:xfrm>
            <a:off x="4445877" y="2962985"/>
            <a:ext cx="1330036" cy="1343431"/>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839293" y="4455560"/>
            <a:ext cx="1330036" cy="1343431"/>
          </a:xfrm>
          <a:prstGeom prst="ellipse">
            <a:avLst/>
          </a:prstGeom>
          <a:solidFill>
            <a:srgbClr val="C7E6A4"/>
          </a:solidFill>
          <a:ln w="38100">
            <a:solidFill>
              <a:srgbClr val="037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055485" y="4455561"/>
            <a:ext cx="1330036" cy="1343431"/>
          </a:xfrm>
          <a:prstGeom prst="ellipse">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38575" y="2444993"/>
            <a:ext cx="3131128" cy="492443"/>
          </a:xfrm>
          <a:prstGeom prst="rect">
            <a:avLst/>
          </a:prstGeom>
          <a:noFill/>
        </p:spPr>
        <p:txBody>
          <a:bodyPr wrap="square" rtlCol="0">
            <a:spAutoFit/>
          </a:bodyPr>
          <a:lstStyle/>
          <a:p>
            <a:r>
              <a:rPr lang="ja-JP" altLang="en-US" sz="2600" b="1" dirty="0">
                <a:ln w="3175">
                  <a:noFill/>
                </a:ln>
                <a:solidFill>
                  <a:srgbClr val="FF0000"/>
                </a:solidFill>
                <a:latin typeface="Meiryo UI" panose="020B0604030504040204" pitchFamily="50" charset="-128"/>
                <a:ea typeface="Meiryo UI" panose="020B0604030504040204" pitchFamily="50" charset="-128"/>
              </a:rPr>
              <a:t>お客様満足の向上</a:t>
            </a:r>
          </a:p>
        </p:txBody>
      </p:sp>
      <p:sp>
        <p:nvSpPr>
          <p:cNvPr id="29" name="テキスト ボックス 28"/>
          <p:cNvSpPr txBox="1"/>
          <p:nvPr/>
        </p:nvSpPr>
        <p:spPr>
          <a:xfrm>
            <a:off x="1194267" y="5353862"/>
            <a:ext cx="3131128" cy="492443"/>
          </a:xfrm>
          <a:prstGeom prst="rect">
            <a:avLst/>
          </a:prstGeom>
          <a:noFill/>
          <a:ln>
            <a:noFill/>
          </a:ln>
        </p:spPr>
        <p:txBody>
          <a:bodyPr wrap="square" rtlCol="0">
            <a:spAutoFit/>
          </a:bodyPr>
          <a:lstStyle/>
          <a:p>
            <a:r>
              <a:rPr lang="ja-JP" altLang="en-US" sz="2600" b="1" dirty="0">
                <a:ln w="3175">
                  <a:noFill/>
                </a:ln>
                <a:solidFill>
                  <a:srgbClr val="002060"/>
                </a:solidFill>
                <a:latin typeface="Meiryo UI" panose="020B0604030504040204" pitchFamily="50" charset="-128"/>
                <a:ea typeface="Meiryo UI" panose="020B0604030504040204" pitchFamily="50" charset="-128"/>
              </a:rPr>
              <a:t>社会との共生</a:t>
            </a:r>
          </a:p>
        </p:txBody>
      </p:sp>
      <p:sp>
        <p:nvSpPr>
          <p:cNvPr id="30" name="テキスト ボックス 29"/>
          <p:cNvSpPr txBox="1"/>
          <p:nvPr/>
        </p:nvSpPr>
        <p:spPr>
          <a:xfrm>
            <a:off x="7097141" y="5313702"/>
            <a:ext cx="3131128" cy="492443"/>
          </a:xfrm>
          <a:prstGeom prst="rect">
            <a:avLst/>
          </a:prstGeom>
          <a:noFill/>
        </p:spPr>
        <p:txBody>
          <a:bodyPr wrap="square" rtlCol="0">
            <a:spAutoFit/>
          </a:bodyPr>
          <a:lstStyle/>
          <a:p>
            <a:r>
              <a:rPr lang="ja-JP" altLang="en-US" sz="2600" b="1" dirty="0">
                <a:ln w="3175">
                  <a:noFill/>
                </a:ln>
                <a:solidFill>
                  <a:srgbClr val="037B09"/>
                </a:solidFill>
                <a:latin typeface="Meiryo UI" panose="020B0604030504040204" pitchFamily="50" charset="-128"/>
                <a:ea typeface="Meiryo UI" panose="020B0604030504040204" pitchFamily="50" charset="-128"/>
              </a:rPr>
              <a:t>従業員への責任</a:t>
            </a:r>
          </a:p>
        </p:txBody>
      </p:sp>
      <p:sp>
        <p:nvSpPr>
          <p:cNvPr id="6" name="タイトル 1"/>
          <p:cNvSpPr>
            <a:spLocks noGrp="1"/>
          </p:cNvSpPr>
          <p:nvPr>
            <p:ph type="title"/>
          </p:nvPr>
        </p:nvSpPr>
        <p:spPr>
          <a:xfrm>
            <a:off x="306311" y="350522"/>
            <a:ext cx="9599689" cy="1967833"/>
          </a:xfrm>
        </p:spPr>
        <p:txBody>
          <a:bodyPr>
            <a:noAutofit/>
          </a:bodyPr>
          <a:lstStyle/>
          <a:p>
            <a:pPr>
              <a:lnSpc>
                <a:spcPct val="110000"/>
              </a:lnSpc>
            </a:pPr>
            <a:r>
              <a:rPr lang="ja-JP" altLang="en-US" sz="2800" dirty="0">
                <a:latin typeface="+mn-ea"/>
                <a:ea typeface="+mn-ea"/>
              </a:rPr>
              <a:t>○</a:t>
            </a:r>
            <a:r>
              <a:rPr lang="en-US" altLang="ja-JP" sz="2800" dirty="0">
                <a:latin typeface="+mn-ea"/>
                <a:ea typeface="+mn-ea"/>
              </a:rPr>
              <a:t>CSR</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Corporate Social Responsibility</a:t>
            </a:r>
            <a:r>
              <a:rPr lang="ja-JP" altLang="en-US"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企業の社会的責任</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企業が自社の利益のみを追求するのではなく、企業活動を通じて市民や地域、</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社会の要請に対し積極的に貢献するべきとした「企業の社会的責任」のこと。</a:t>
            </a:r>
            <a:r>
              <a:rPr lang="ja-JP" altLang="en-US" sz="2400" dirty="0">
                <a:latin typeface="Meiryo UI" panose="020B0604030504040204" pitchFamily="50" charset="-128"/>
                <a:ea typeface="Meiryo UI" panose="020B0604030504040204" pitchFamily="50" charset="-128"/>
              </a:rPr>
              <a:t>　</a:t>
            </a:r>
          </a:p>
        </p:txBody>
      </p:sp>
      <p:sp>
        <p:nvSpPr>
          <p:cNvPr id="7" name="テキスト ボックス 6"/>
          <p:cNvSpPr txBox="1"/>
          <p:nvPr/>
        </p:nvSpPr>
        <p:spPr>
          <a:xfrm>
            <a:off x="4459520" y="3314403"/>
            <a:ext cx="2799484"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お客様</a:t>
            </a:r>
          </a:p>
        </p:txBody>
      </p:sp>
      <p:sp>
        <p:nvSpPr>
          <p:cNvPr id="10" name="テキスト ボックス 9"/>
          <p:cNvSpPr txBox="1"/>
          <p:nvPr/>
        </p:nvSpPr>
        <p:spPr>
          <a:xfrm>
            <a:off x="5804457" y="4835999"/>
            <a:ext cx="1404476"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従業員</a:t>
            </a:r>
          </a:p>
        </p:txBody>
      </p:sp>
      <p:sp>
        <p:nvSpPr>
          <p:cNvPr id="11" name="テキスト ボックス 10"/>
          <p:cNvSpPr txBox="1"/>
          <p:nvPr/>
        </p:nvSpPr>
        <p:spPr>
          <a:xfrm>
            <a:off x="3206284" y="4834890"/>
            <a:ext cx="1016125"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社会</a:t>
            </a:r>
          </a:p>
        </p:txBody>
      </p:sp>
      <p:sp>
        <p:nvSpPr>
          <p:cNvPr id="12" name="テキスト ボックス 11"/>
          <p:cNvSpPr txBox="1"/>
          <p:nvPr/>
        </p:nvSpPr>
        <p:spPr>
          <a:xfrm>
            <a:off x="4441076" y="4505884"/>
            <a:ext cx="1308022"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企業</a:t>
            </a:r>
          </a:p>
        </p:txBody>
      </p:sp>
      <p:sp>
        <p:nvSpPr>
          <p:cNvPr id="16" name="上下矢印 15"/>
          <p:cNvSpPr/>
          <p:nvPr/>
        </p:nvSpPr>
        <p:spPr>
          <a:xfrm>
            <a:off x="4970959" y="4337881"/>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下矢印 16"/>
          <p:cNvSpPr/>
          <p:nvPr/>
        </p:nvSpPr>
        <p:spPr>
          <a:xfrm rot="3350266">
            <a:off x="4338895" y="4790614"/>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下矢印 17"/>
          <p:cNvSpPr/>
          <p:nvPr/>
        </p:nvSpPr>
        <p:spPr>
          <a:xfrm rot="18257995">
            <a:off x="5615106" y="4810591"/>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a:xfrm>
            <a:off x="3839830" y="6501553"/>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14</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2" name="正方形/長方形 21"/>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3"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18</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200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15</a:t>
            </a:fld>
            <a:endParaRPr kumimoji="1" lang="ja-JP" altLang="en-US"/>
          </a:p>
        </p:txBody>
      </p:sp>
      <p:sp>
        <p:nvSpPr>
          <p:cNvPr id="5" name="タイトル 1"/>
          <p:cNvSpPr txBox="1">
            <a:spLocks/>
          </p:cNvSpPr>
          <p:nvPr/>
        </p:nvSpPr>
        <p:spPr>
          <a:xfrm>
            <a:off x="177706" y="-157846"/>
            <a:ext cx="9599689" cy="2535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2800" dirty="0">
                <a:latin typeface="+mn-ea"/>
                <a:ea typeface="+mn-ea"/>
              </a:rPr>
              <a:t>○</a:t>
            </a:r>
            <a:r>
              <a:rPr lang="en-US" altLang="ja-JP" sz="2800" dirty="0">
                <a:latin typeface="+mn-ea"/>
                <a:ea typeface="+mn-ea"/>
              </a:rPr>
              <a:t>CSV</a:t>
            </a:r>
            <a:r>
              <a:rPr lang="ja-JP" altLang="en-US" sz="2800" dirty="0">
                <a:latin typeface="+mn-ea"/>
                <a:ea typeface="+mn-ea"/>
              </a:rPr>
              <a:t>（共有価値の創造）</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Creating Shared Value</a:t>
            </a:r>
            <a:r>
              <a:rPr lang="ja-JP" altLang="en-US"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共通価値の創造。</a:t>
            </a:r>
            <a:endParaRPr lang="en-US" altLang="ja-JP" sz="2000" b="1"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企業が社会課題などに主体的に取り組み、「社会的価値の創造」と「経済価値の創造」</a:t>
            </a:r>
            <a:endParaRPr lang="en-US" altLang="ja-JP" sz="20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を両立すること。</a:t>
            </a:r>
            <a:endParaRPr lang="en-US" altLang="ja-JP"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3" name="正方形/長方形 12"/>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5"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19</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821579" y="2308796"/>
            <a:ext cx="8403384" cy="1866900"/>
          </a:xfrm>
          <a:prstGeom prst="rect">
            <a:avLst/>
          </a:prstGeom>
        </p:spPr>
      </p:pic>
      <p:sp>
        <p:nvSpPr>
          <p:cNvPr id="16" name="テキスト ボックス 15"/>
          <p:cNvSpPr txBox="1"/>
          <p:nvPr/>
        </p:nvSpPr>
        <p:spPr>
          <a:xfrm>
            <a:off x="158607" y="2564933"/>
            <a:ext cx="4380920" cy="1200329"/>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企業</a:t>
            </a:r>
            <a:endParaRPr lang="en-US" altLang="ja-JP" sz="32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にとって価値のあるもの</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「経済価値」</a:t>
            </a:r>
          </a:p>
        </p:txBody>
      </p:sp>
      <p:sp>
        <p:nvSpPr>
          <p:cNvPr id="17" name="テキスト ボックス 16"/>
          <p:cNvSpPr txBox="1"/>
          <p:nvPr/>
        </p:nvSpPr>
        <p:spPr>
          <a:xfrm>
            <a:off x="5519548" y="2566950"/>
            <a:ext cx="4380920" cy="1200329"/>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社会</a:t>
            </a:r>
            <a:endParaRPr lang="en-US" altLang="ja-JP" sz="32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にとって価値のあるもの</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「社会価値」</a:t>
            </a:r>
          </a:p>
        </p:txBody>
      </p:sp>
      <p:sp>
        <p:nvSpPr>
          <p:cNvPr id="18" name="下矢印 17"/>
          <p:cNvSpPr/>
          <p:nvPr/>
        </p:nvSpPr>
        <p:spPr>
          <a:xfrm rot="10800000">
            <a:off x="4789209" y="4084247"/>
            <a:ext cx="493393" cy="600895"/>
          </a:xfrm>
          <a:prstGeom prst="downArrow">
            <a:avLst>
              <a:gd name="adj1" fmla="val 48611"/>
              <a:gd name="adj2" fmla="val 416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31166" y="4685142"/>
            <a:ext cx="5007428" cy="830997"/>
          </a:xfrm>
          <a:prstGeom prst="rect">
            <a:avLst/>
          </a:prstGeom>
          <a:noFill/>
        </p:spPr>
        <p:txBody>
          <a:bodyPr wrap="square" rtlCol="0">
            <a:spAutoFit/>
          </a:bodyPr>
          <a:lstStyle/>
          <a:p>
            <a:pPr algn="ctr"/>
            <a:r>
              <a:rPr lang="ja-JP" altLang="en-US" sz="3200" b="1" dirty="0">
                <a:solidFill>
                  <a:srgbClr val="FF0000"/>
                </a:solidFill>
                <a:latin typeface="Meiryo UI" panose="020B0604030504040204" pitchFamily="50" charset="-128"/>
                <a:ea typeface="Meiryo UI" panose="020B0604030504040204" pitchFamily="50" charset="-128"/>
              </a:rPr>
              <a:t>共通価値</a:t>
            </a:r>
            <a:endParaRPr lang="en-US" altLang="ja-JP" sz="3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（ここの重なりを大きくすることが共有価値の創造）</a:t>
            </a:r>
          </a:p>
        </p:txBody>
      </p:sp>
    </p:spTree>
    <p:extLst>
      <p:ext uri="{BB962C8B-B14F-4D97-AF65-F5344CB8AC3E}">
        <p14:creationId xmlns:p14="http://schemas.microsoft.com/office/powerpoint/2010/main" val="300884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16</a:t>
            </a:fld>
            <a:endParaRPr kumimoji="1" lang="ja-JP" altLang="en-US"/>
          </a:p>
        </p:txBody>
      </p:sp>
      <p:sp>
        <p:nvSpPr>
          <p:cNvPr id="8" name="正方形/長方形 7"/>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20</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661" y="692886"/>
            <a:ext cx="1219200" cy="1219200"/>
          </a:xfrm>
          <a:prstGeom prst="rect">
            <a:avLst/>
          </a:prstGeom>
        </p:spPr>
      </p:pic>
      <p:sp>
        <p:nvSpPr>
          <p:cNvPr id="5" name="タイトル 1"/>
          <p:cNvSpPr txBox="1">
            <a:spLocks/>
          </p:cNvSpPr>
          <p:nvPr/>
        </p:nvSpPr>
        <p:spPr>
          <a:xfrm>
            <a:off x="380709" y="370957"/>
            <a:ext cx="5686716" cy="8621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200" dirty="0">
                <a:latin typeface="+mn-ea"/>
                <a:ea typeface="+mn-ea"/>
              </a:rPr>
              <a:t>○消費者関連の法律</a:t>
            </a:r>
            <a:endParaRPr lang="en-US" altLang="ja-JP" sz="2800"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525883" y="1250481"/>
            <a:ext cx="9097180" cy="1421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000" dirty="0">
                <a:latin typeface="+mn-ea"/>
                <a:ea typeface="+mn-ea"/>
              </a:rPr>
              <a:t>【</a:t>
            </a:r>
            <a:r>
              <a:rPr lang="ja-JP" altLang="en-US" sz="2000" dirty="0">
                <a:latin typeface="+mn-ea"/>
                <a:ea typeface="+mn-ea"/>
              </a:rPr>
              <a:t>民法、消費者契約法、特定商取引法等の関係</a:t>
            </a:r>
            <a:r>
              <a:rPr lang="en-US" altLang="ja-JP" sz="2000" dirty="0">
                <a:latin typeface="+mn-ea"/>
                <a:ea typeface="+mn-ea"/>
              </a:rPr>
              <a:t>】</a:t>
            </a:r>
          </a:p>
        </p:txBody>
      </p:sp>
      <p:pic>
        <p:nvPicPr>
          <p:cNvPr id="14" name="図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02" y="2862905"/>
            <a:ext cx="9164123" cy="290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5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1617" y="3944142"/>
            <a:ext cx="9216629" cy="2140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特定商取引法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事業者による違法・悪質な勧誘行為が発生しやすい</a:t>
            </a:r>
            <a:r>
              <a:rPr lang="en-US" altLang="ja-JP" sz="2200" u="sng" dirty="0">
                <a:latin typeface="Meiryo UI" panose="020B0604030504040204" pitchFamily="50" charset="-128"/>
                <a:ea typeface="Meiryo UI" panose="020B0604030504040204" pitchFamily="50" charset="-128"/>
              </a:rPr>
              <a:t>7</a:t>
            </a:r>
            <a:r>
              <a:rPr lang="ja-JP" altLang="en-US" sz="2200" u="sng" dirty="0">
                <a:latin typeface="Meiryo UI" panose="020B0604030504040204" pitchFamily="50" charset="-128"/>
                <a:ea typeface="Meiryo UI" panose="020B0604030504040204" pitchFamily="50" charset="-128"/>
              </a:rPr>
              <a:t>類型の取引</a:t>
            </a:r>
            <a:r>
              <a:rPr lang="en-US" altLang="ja-JP" sz="1600" u="sng" baseline="600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を</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適用対象とした、事業者が守るべき行政規制および、 「クーリング・オフ」</a:t>
            </a:r>
            <a:r>
              <a:rPr lang="en-US" altLang="ja-JP" sz="2200" dirty="0">
                <a:latin typeface="Meiryo UI" panose="020B0604030504040204" pitchFamily="50" charset="-128"/>
                <a:ea typeface="Meiryo UI" panose="020B0604030504040204" pitchFamily="50" charset="-128"/>
              </a:rPr>
              <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　　などの消費者を守る民事ルールを定めた法律。</a:t>
            </a:r>
            <a:endParaRPr lang="en-US" altLang="ja-JP" sz="2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51617" y="1925365"/>
            <a:ext cx="9391683" cy="2101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消費者契約法</a:t>
            </a:r>
            <a:r>
              <a:rPr lang="en-US" altLang="ja-JP" sz="2800" dirty="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消費者と事業者との間に情報や交渉力の質や量の格差があることから、</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消費者の利益保護を目的として、</a:t>
            </a:r>
            <a:r>
              <a:rPr lang="ja-JP" altLang="en-US" sz="2200" u="sng" dirty="0">
                <a:latin typeface="Meiryo UI" panose="020B0604030504040204" pitchFamily="50" charset="-128"/>
                <a:ea typeface="Meiryo UI" panose="020B0604030504040204" pitchFamily="50" charset="-128"/>
              </a:rPr>
              <a:t>消費者契約全般</a:t>
            </a:r>
            <a:r>
              <a:rPr lang="ja-JP" altLang="en-US" sz="2200" dirty="0">
                <a:latin typeface="Meiryo UI" panose="020B0604030504040204" pitchFamily="50" charset="-128"/>
                <a:ea typeface="Meiryo UI" panose="020B0604030504040204" pitchFamily="50" charset="-128"/>
              </a:rPr>
              <a:t>に適用される法律。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6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不当な勧誘による契約の取り消しや、不当な契約条項の無効などを定めている。</a:t>
            </a:r>
            <a:endParaRPr lang="en-US" altLang="ja-JP" sz="220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351617" y="417481"/>
            <a:ext cx="9097180" cy="1421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民法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日常生活の様々な場面で行われる売買・雇用・賃貸借、請負、贈与など、</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a:t>
            </a:r>
            <a:r>
              <a:rPr lang="ja-JP" altLang="en-US" sz="2200" u="sng" dirty="0">
                <a:latin typeface="Meiryo UI" panose="020B0604030504040204" pitchFamily="50" charset="-128"/>
                <a:ea typeface="Meiryo UI" panose="020B0604030504040204" pitchFamily="50" charset="-128"/>
              </a:rPr>
              <a:t>すべての契約</a:t>
            </a:r>
            <a:r>
              <a:rPr lang="ja-JP" altLang="en-US" sz="2200" dirty="0">
                <a:latin typeface="Meiryo UI" panose="020B0604030504040204" pitchFamily="50" charset="-128"/>
                <a:ea typeface="Meiryo UI" panose="020B0604030504040204" pitchFamily="50" charset="-128"/>
              </a:rPr>
              <a:t>に対し適用される法律。</a:t>
            </a:r>
            <a:endParaRPr lang="en-US" altLang="ja-JP" sz="2200" dirty="0">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510591" y="5814049"/>
            <a:ext cx="9456953" cy="551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「訪問販売」「通信販売」「電話勧誘販売」「連鎖販売取引」 「特定継続的役務提供」「業務提供誘引販売取引」「訪問購入」</a:t>
            </a:r>
            <a:endParaRPr lang="en-US" altLang="ja-JP"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21</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958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18</a:t>
            </a:fld>
            <a:endParaRPr kumimoji="1" lang="ja-JP" altLang="en-US"/>
          </a:p>
        </p:txBody>
      </p:sp>
      <p:sp>
        <p:nvSpPr>
          <p:cNvPr id="5" name="タイトル 1"/>
          <p:cNvSpPr txBox="1">
            <a:spLocks/>
          </p:cNvSpPr>
          <p:nvPr/>
        </p:nvSpPr>
        <p:spPr>
          <a:xfrm>
            <a:off x="341880" y="230967"/>
            <a:ext cx="9344314" cy="328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景品表示法（不当景品類及び不当表示防止法）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不当景品類や不当表示により公正な競争が阻害され、消費者が</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商品・サービスを選択する際に悪影響を与えることを防止する法律。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4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＜不当景品類＞　過大なおまけや賞品など、不当に顧客を誘因する景品</a:t>
            </a:r>
            <a:endParaRPr lang="en-US" altLang="ja-JP" sz="20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＜不当表示＞　　 商品やサービスが実際よりも優良・有利であると誤認を与える表示</a:t>
            </a:r>
            <a:endParaRPr lang="en-US" altLang="ja-JP" sz="2000" dirty="0">
              <a:latin typeface="Meiryo UI" panose="020B0604030504040204" pitchFamily="50" charset="-128"/>
              <a:ea typeface="Meiryo UI" panose="020B0604030504040204" pitchFamily="50" charset="-128"/>
            </a:endParaRPr>
          </a:p>
          <a:p>
            <a:pPr>
              <a:lnSpc>
                <a:spcPct val="110000"/>
              </a:lnSpc>
            </a:pPr>
            <a:endParaRPr lang="en-US" altLang="ja-JP" sz="4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違反した事業者に対し、誤認の排除や行為の差し止めを命じるとともに、</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課徴金の納付を命じることができる。</a:t>
            </a:r>
            <a:endParaRPr lang="en-US" altLang="ja-JP" sz="2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41880" y="3494936"/>
            <a:ext cx="9467882" cy="2681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製造物責任法（</a:t>
            </a:r>
            <a:r>
              <a:rPr lang="en-US" altLang="ja-JP" sz="2800" dirty="0">
                <a:latin typeface="Meiryo UI" panose="020B0604030504040204" pitchFamily="50" charset="-128"/>
                <a:ea typeface="Meiryo UI" panose="020B0604030504040204" pitchFamily="50" charset="-128"/>
              </a:rPr>
              <a:t>PL</a:t>
            </a:r>
            <a:r>
              <a:rPr lang="ja-JP" altLang="en-US" sz="2800" dirty="0">
                <a:latin typeface="Meiryo UI" panose="020B0604030504040204" pitchFamily="50" charset="-128"/>
                <a:ea typeface="Meiryo UI" panose="020B0604030504040204" pitchFamily="50" charset="-128"/>
              </a:rPr>
              <a:t>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「製造物」の「欠陥」が原因で、他人の生命・身体・財産に損害が生じた場合、</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a:t>
            </a:r>
            <a:r>
              <a:rPr lang="ja-JP" altLang="en-US" sz="2200">
                <a:latin typeface="Meiryo UI" panose="020B0604030504040204" pitchFamily="50" charset="-128"/>
                <a:ea typeface="Meiryo UI" panose="020B0604030504040204" pitchFamily="50" charset="-128"/>
              </a:rPr>
              <a:t>製造業者などに</a:t>
            </a:r>
            <a:r>
              <a:rPr lang="ja-JP" altLang="en-US" sz="2200" dirty="0">
                <a:latin typeface="Meiryo UI" panose="020B0604030504040204" pitchFamily="50" charset="-128"/>
                <a:ea typeface="Meiryo UI" panose="020B0604030504040204" pitchFamily="50" charset="-128"/>
              </a:rPr>
              <a:t>損害賠償責任を負わせる法律。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7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「欠陥」と「損害」に因果関係があった場合、製造業者は過失がなくても</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損害賠償責任を負うことが定められている。</a:t>
            </a:r>
            <a:endParaRPr lang="en-US" altLang="ja-JP" sz="2200" dirty="0">
              <a:latin typeface="Meiryo UI" panose="020B0604030504040204" pitchFamily="50" charset="-128"/>
              <a:ea typeface="Meiryo UI" panose="020B0604030504040204" pitchFamily="50" charset="-128"/>
            </a:endParaRPr>
          </a:p>
        </p:txBody>
      </p:sp>
      <p:sp>
        <p:nvSpPr>
          <p:cNvPr id="7" name="正方形/長方形 6"/>
          <p:cNvSpPr/>
          <p:nvPr/>
        </p:nvSpPr>
        <p:spPr>
          <a:xfrm>
            <a:off x="-12178" y="6478534"/>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8" name="正方形/長方形 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22</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35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178" y="6481779"/>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正方形/長方形 8"/>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6" name="正方形/長方形 5"/>
          <p:cNvSpPr/>
          <p:nvPr/>
        </p:nvSpPr>
        <p:spPr>
          <a:xfrm>
            <a:off x="281675" y="1364953"/>
            <a:ext cx="9362848" cy="140648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eiryo UI" panose="020B0604030504040204" pitchFamily="50" charset="-128"/>
                <a:ea typeface="Meiryo UI" panose="020B0604030504040204" pitchFamily="50" charset="-128"/>
              </a:rPr>
              <a:t>消費者志向経営とは、事業者が社会の一員としてその責任を十分に理解し、消費者の</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権利・利益を尊重し、消費者視点に基づいた事業活動を行うとともに、持続可能な社会</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に貢献する経営のあり方。</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32879" y="1459449"/>
            <a:ext cx="9595692" cy="1372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2177" y="285335"/>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１</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「消費者志向経営」の定義</a:t>
            </a:r>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84714" y="849399"/>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ACAP</a:t>
            </a:r>
            <a:endParaRPr lang="ja-JP" altLang="en-US" sz="2400" dirty="0">
              <a:latin typeface="Meiryo UI" panose="020B0604030504040204" pitchFamily="50" charset="-128"/>
              <a:ea typeface="Meiryo UI" panose="020B0604030504040204" pitchFamily="50" charset="-128"/>
            </a:endParaRPr>
          </a:p>
        </p:txBody>
      </p:sp>
      <p:sp>
        <p:nvSpPr>
          <p:cNvPr id="14" name="コンテンツ プレースホルダー 2"/>
          <p:cNvSpPr>
            <a:spLocks noGrp="1"/>
          </p:cNvSpPr>
          <p:nvPr>
            <p:ph idx="1"/>
          </p:nvPr>
        </p:nvSpPr>
        <p:spPr>
          <a:xfrm>
            <a:off x="211571" y="3492331"/>
            <a:ext cx="9013392" cy="2561660"/>
          </a:xfrm>
        </p:spPr>
        <p:txBody>
          <a:bodyPr>
            <a:noAutofit/>
          </a:bodyPr>
          <a:lstStyle/>
          <a:p>
            <a:pPr marL="0" indent="0">
              <a:lnSpc>
                <a:spcPct val="120000"/>
              </a:lnSpc>
              <a:buNone/>
            </a:pPr>
            <a:r>
              <a:rPr lang="ja-JP" altLang="en-US" sz="2000" dirty="0">
                <a:latin typeface="Meiryo UI" panose="020B0604030504040204" pitchFamily="50" charset="-128"/>
                <a:ea typeface="Meiryo UI" panose="020B0604030504040204" pitchFamily="50" charset="-128"/>
              </a:rPr>
              <a:t>目標：持続可能な社会に貢献する</a:t>
            </a:r>
            <a:endParaRPr lang="en-US" altLang="ja-JP" sz="2000" dirty="0">
              <a:latin typeface="Meiryo UI" panose="020B0604030504040204" pitchFamily="50" charset="-128"/>
              <a:ea typeface="Meiryo UI" panose="020B0604030504040204" pitchFamily="50" charset="-128"/>
            </a:endParaRPr>
          </a:p>
          <a:p>
            <a:pPr marL="0" indent="0">
              <a:lnSpc>
                <a:spcPct val="120000"/>
              </a:lnSpc>
              <a:buNone/>
            </a:pPr>
            <a:r>
              <a:rPr lang="ja-JP" altLang="en-US" sz="2000" u="sng" dirty="0">
                <a:latin typeface="Meiryo UI" panose="020B0604030504040204" pitchFamily="50" charset="-128"/>
                <a:ea typeface="Meiryo UI" panose="020B0604030504040204" pitchFamily="50" charset="-128"/>
              </a:rPr>
              <a:t>定義：「消費者」と「共創・協働」して「社会価値」を向上させる経営</a:t>
            </a:r>
            <a:endParaRPr lang="en-US" altLang="ja-JP" sz="2000" u="sng" dirty="0">
              <a:latin typeface="Meiryo UI" panose="020B0604030504040204" pitchFamily="50" charset="-128"/>
              <a:ea typeface="Meiryo UI" panose="020B0604030504040204" pitchFamily="50" charset="-128"/>
            </a:endParaRPr>
          </a:p>
          <a:p>
            <a:pPr marL="0" indent="0">
              <a:lnSpc>
                <a:spcPct val="120000"/>
              </a:lnSpc>
              <a:buNone/>
            </a:pPr>
            <a:r>
              <a:rPr lang="ja-JP" altLang="en-US" sz="2000" u="sng" dirty="0">
                <a:latin typeface="Meiryo UI" panose="020B0604030504040204" pitchFamily="50" charset="-128"/>
                <a:ea typeface="Meiryo UI" panose="020B0604030504040204" pitchFamily="50" charset="-128"/>
              </a:rPr>
              <a:t>活動：</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○みんなの声を聴き、かついかすこと</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○未来・次世代のために取り組むこと</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○法令の遵守</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コーポレートガバナンスの強化をすること</a:t>
            </a:r>
            <a:endParaRPr lang="en-US" altLang="ja-JP" sz="20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32879" y="3463889"/>
            <a:ext cx="9628066" cy="26005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651" y="3504168"/>
            <a:ext cx="1824303" cy="574006"/>
          </a:xfrm>
          <a:prstGeom prst="rect">
            <a:avLst/>
          </a:prstGeom>
        </p:spPr>
      </p:pic>
      <p:sp>
        <p:nvSpPr>
          <p:cNvPr id="17" name="タイトル 1"/>
          <p:cNvSpPr txBox="1">
            <a:spLocks/>
          </p:cNvSpPr>
          <p:nvPr/>
        </p:nvSpPr>
        <p:spPr>
          <a:xfrm>
            <a:off x="-84715" y="2863773"/>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）消費者庁</a:t>
            </a:r>
          </a:p>
        </p:txBody>
      </p:sp>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r="53207"/>
          <a:stretch/>
        </p:blipFill>
        <p:spPr>
          <a:xfrm>
            <a:off x="7806938" y="2239887"/>
            <a:ext cx="1488129" cy="564240"/>
          </a:xfrm>
          <a:prstGeom prst="rect">
            <a:avLst/>
          </a:prstGeom>
        </p:spPr>
      </p:pic>
    </p:spTree>
    <p:extLst>
      <p:ext uri="{BB962C8B-B14F-4D97-AF65-F5344CB8AC3E}">
        <p14:creationId xmlns:p14="http://schemas.microsoft.com/office/powerpoint/2010/main" val="102076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791" y="616534"/>
            <a:ext cx="8543925" cy="829630"/>
          </a:xfrm>
        </p:spPr>
        <p:txBody>
          <a:bodyPr>
            <a:normAutofit/>
          </a:body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消費者問題と消費者行政の歴史</a:t>
            </a:r>
          </a:p>
        </p:txBody>
      </p:sp>
      <p:sp>
        <p:nvSpPr>
          <p:cNvPr id="3" name="コンテンツ プレースホルダー 2"/>
          <p:cNvSpPr>
            <a:spLocks noGrp="1"/>
          </p:cNvSpPr>
          <p:nvPr>
            <p:ph idx="1"/>
          </p:nvPr>
        </p:nvSpPr>
        <p:spPr>
          <a:xfrm>
            <a:off x="670961" y="1988369"/>
            <a:ext cx="4259179" cy="4471890"/>
          </a:xfrm>
        </p:spPr>
        <p:txBody>
          <a:bodyPr>
            <a:normAutofit/>
          </a:bodyPr>
          <a:lstStyle/>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・ヒ素ミルク事件</a:t>
            </a:r>
            <a:r>
              <a:rPr kumimoji="1" lang="en-US" altLang="ja-JP" sz="2000" dirty="0">
                <a:latin typeface="Meiryo UI" panose="020B0604030504040204" pitchFamily="50" charset="-128"/>
                <a:ea typeface="Meiryo UI" panose="020B0604030504040204" pitchFamily="50" charset="-128"/>
              </a:rPr>
              <a:t>(1955</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・ニセ牛缶事件（</a:t>
            </a:r>
            <a:r>
              <a:rPr kumimoji="1" lang="en-US" altLang="ja-JP" sz="2000" dirty="0">
                <a:latin typeface="Meiryo UI" panose="020B0604030504040204" pitchFamily="50" charset="-128"/>
                <a:ea typeface="Meiryo UI" panose="020B0604030504040204" pitchFamily="50" charset="-128"/>
              </a:rPr>
              <a:t>1960</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・カネミ油症事件</a:t>
            </a:r>
            <a:r>
              <a:rPr kumimoji="1" lang="en-US" altLang="ja-JP" sz="2000" dirty="0">
                <a:latin typeface="Meiryo UI" panose="020B0604030504040204" pitchFamily="50" charset="-128"/>
                <a:ea typeface="Meiryo UI" panose="020B0604030504040204" pitchFamily="50" charset="-128"/>
              </a:rPr>
              <a:t>(1968</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・チクロ問題</a:t>
            </a:r>
            <a:r>
              <a:rPr kumimoji="1" lang="en-US" altLang="ja-JP" sz="2000" dirty="0">
                <a:latin typeface="Meiryo UI" panose="020B0604030504040204" pitchFamily="50" charset="-128"/>
                <a:ea typeface="Meiryo UI" panose="020B0604030504040204" pitchFamily="50" charset="-128"/>
              </a:rPr>
              <a:t>(1969</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・第一次石油危機</a:t>
            </a:r>
            <a:r>
              <a:rPr lang="en-US" altLang="ja-JP" sz="2000" dirty="0">
                <a:latin typeface="Meiryo UI" panose="020B0604030504040204" pitchFamily="50" charset="-128"/>
                <a:ea typeface="Meiryo UI" panose="020B0604030504040204" pitchFamily="50" charset="-128"/>
              </a:rPr>
              <a:t>(1973</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・豊田商事事件</a:t>
            </a:r>
            <a:r>
              <a:rPr lang="en-US" altLang="ja-JP" sz="2000" dirty="0">
                <a:latin typeface="Meiryo UI" panose="020B0604030504040204" pitchFamily="50" charset="-128"/>
                <a:ea typeface="Meiryo UI" panose="020B0604030504040204" pitchFamily="50" charset="-128"/>
              </a:rPr>
              <a:t>(1985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・原野商法摘発</a:t>
            </a:r>
            <a:r>
              <a:rPr lang="en-US" altLang="ja-JP" sz="2000" dirty="0">
                <a:latin typeface="Meiryo UI" panose="020B0604030504040204" pitchFamily="50" charset="-128"/>
                <a:ea typeface="Meiryo UI" panose="020B0604030504040204" pitchFamily="50" charset="-128"/>
              </a:rPr>
              <a:t>(1989)</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・ダイヤルＱ</a:t>
            </a:r>
            <a:r>
              <a:rPr lang="ja-JP" altLang="en-US" sz="2000" baseline="30000" dirty="0">
                <a:latin typeface="Meiryo UI" panose="020B0604030504040204" pitchFamily="50" charset="-128"/>
                <a:ea typeface="Meiryo UI" panose="020B0604030504040204" pitchFamily="50" charset="-128"/>
              </a:rPr>
              <a:t>２</a:t>
            </a:r>
            <a:r>
              <a:rPr lang="ja-JP" altLang="en-US" sz="2000" dirty="0">
                <a:latin typeface="Meiryo UI" panose="020B0604030504040204" pitchFamily="50" charset="-128"/>
                <a:ea typeface="Meiryo UI" panose="020B0604030504040204" pitchFamily="50" charset="-128"/>
              </a:rPr>
              <a:t>問題</a:t>
            </a:r>
            <a:r>
              <a:rPr lang="en-US" altLang="ja-JP" sz="2000" dirty="0">
                <a:latin typeface="Meiryo UI" panose="020B0604030504040204" pitchFamily="50" charset="-128"/>
                <a:ea typeface="Meiryo UI" panose="020B0604030504040204" pitchFamily="50" charset="-128"/>
              </a:rPr>
              <a:t>(1991</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・こんにゃくゼリーによる窒息死</a:t>
            </a:r>
            <a:r>
              <a:rPr lang="en-US" altLang="ja-JP" sz="2000" dirty="0">
                <a:latin typeface="Meiryo UI" panose="020B0604030504040204" pitchFamily="50" charset="-128"/>
                <a:ea typeface="Meiryo UI" panose="020B0604030504040204" pitchFamily="50" charset="-128"/>
              </a:rPr>
              <a:t>(1995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endParaRPr kumimoji="1" lang="en-US" altLang="ja-JP"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556260" y="1825625"/>
            <a:ext cx="4373880" cy="4552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161747" y="1825625"/>
            <a:ext cx="4373880" cy="4552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56260" y="1324930"/>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56735" y="1324930"/>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5278280" y="1405188"/>
            <a:ext cx="4319712"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消費者行政の歴史　　　</a:t>
            </a:r>
            <a:r>
              <a:rPr lang="ja-JP" altLang="en-US" sz="1400" dirty="0"/>
              <a:t>（　）内は年</a:t>
            </a:r>
            <a:endParaRPr lang="en-US" altLang="ja-JP" sz="1600" dirty="0"/>
          </a:p>
          <a:p>
            <a:pPr marL="0" indent="0">
              <a:buFont typeface="Arial" panose="020B0604020202020204" pitchFamily="34" charset="0"/>
              <a:buNone/>
            </a:pPr>
            <a:endParaRPr lang="en-US" altLang="ja-JP" sz="2000" dirty="0"/>
          </a:p>
        </p:txBody>
      </p:sp>
      <p:sp>
        <p:nvSpPr>
          <p:cNvPr id="12" name="コンテンツ プレースホルダー 2"/>
          <p:cNvSpPr txBox="1">
            <a:spLocks/>
          </p:cNvSpPr>
          <p:nvPr/>
        </p:nvSpPr>
        <p:spPr>
          <a:xfrm>
            <a:off x="650158" y="1405188"/>
            <a:ext cx="4420350"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代表的な消費者問題　　　　　</a:t>
            </a:r>
            <a:r>
              <a:rPr lang="ja-JP" altLang="en-US" sz="1400" dirty="0"/>
              <a:t>（　）内は年</a:t>
            </a:r>
            <a:endParaRPr lang="en-US" altLang="ja-JP" sz="1400" dirty="0"/>
          </a:p>
        </p:txBody>
      </p:sp>
      <p:sp>
        <p:nvSpPr>
          <p:cNvPr id="13" name="コンテンツ プレースホルダー 2"/>
          <p:cNvSpPr txBox="1">
            <a:spLocks/>
          </p:cNvSpPr>
          <p:nvPr/>
        </p:nvSpPr>
        <p:spPr>
          <a:xfrm>
            <a:off x="5214904" y="2082562"/>
            <a:ext cx="4629552" cy="43239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・全国消費者団体連絡会設立</a:t>
            </a:r>
            <a:r>
              <a:rPr lang="en-US" altLang="ja-JP" sz="2000" dirty="0">
                <a:latin typeface="Meiryo UI" panose="020B0604030504040204" pitchFamily="50" charset="-128"/>
                <a:ea typeface="Meiryo UI" panose="020B0604030504040204" pitchFamily="50" charset="-128"/>
              </a:rPr>
              <a:t>(1956</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・不当景品類及び不当表示防止法施行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(1962)</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・消費者保護基本法施行（</a:t>
            </a:r>
            <a:r>
              <a:rPr lang="en-US" altLang="ja-JP" sz="2000" dirty="0">
                <a:latin typeface="Meiryo UI" panose="020B0604030504040204" pitchFamily="50" charset="-128"/>
                <a:ea typeface="Meiryo UI" panose="020B0604030504040204" pitchFamily="50" charset="-128"/>
              </a:rPr>
              <a:t>1968</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・国民生活センター発足</a:t>
            </a:r>
            <a:r>
              <a:rPr lang="en-US" altLang="ja-JP" sz="2000" dirty="0">
                <a:latin typeface="Meiryo UI" panose="020B0604030504040204" pitchFamily="50" charset="-128"/>
                <a:ea typeface="Meiryo UI" panose="020B0604030504040204" pitchFamily="50" charset="-128"/>
              </a:rPr>
              <a:t>(1970</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・消費者安全三法施行</a:t>
            </a:r>
            <a:r>
              <a:rPr lang="en-US" altLang="ja-JP" sz="2000" dirty="0">
                <a:latin typeface="Meiryo UI" panose="020B0604030504040204" pitchFamily="50" charset="-128"/>
                <a:ea typeface="Meiryo UI" panose="020B0604030504040204" pitchFamily="50" charset="-128"/>
              </a:rPr>
              <a:t>(1974</a:t>
            </a:r>
            <a:r>
              <a:rPr lang="ja-JP" altLang="en-US" sz="2000" dirty="0">
                <a:latin typeface="Meiryo UI" panose="020B0604030504040204" pitchFamily="50" charset="-128"/>
                <a:ea typeface="Meiryo UI" panose="020B0604030504040204" pitchFamily="50" charset="-128"/>
              </a:rPr>
              <a:t>）</a:t>
            </a:r>
            <a:r>
              <a:rPr lang="en-US" altLang="ja-JP" sz="2000" dirty="0">
                <a:solidFill>
                  <a:srgbClr val="FF0000"/>
                </a:solidFill>
                <a:latin typeface="Meiryo UI" panose="020B0604030504040204" pitchFamily="50" charset="-128"/>
                <a:ea typeface="Meiryo UI" panose="020B0604030504040204" pitchFamily="50" charset="-128"/>
              </a:rPr>
              <a:t/>
            </a:r>
            <a:br>
              <a:rPr lang="en-US" altLang="ja-JP" sz="2000" dirty="0">
                <a:solidFill>
                  <a:srgbClr val="FF0000"/>
                </a:solidFill>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・消費生活アドバイザー認定登録</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制度開始、ＡＣＡＰ発足</a:t>
            </a:r>
            <a:r>
              <a:rPr lang="en-US" altLang="ja-JP" sz="2000" dirty="0">
                <a:latin typeface="Meiryo UI" panose="020B0604030504040204" pitchFamily="50" charset="-128"/>
                <a:ea typeface="Meiryo UI" panose="020B0604030504040204" pitchFamily="50" charset="-128"/>
              </a:rPr>
              <a:t>(1980</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・国民生活センターＰＩＯ</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ＮＥＴ開始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(1984</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・学校教育に消費者教育導入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(1992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p:txBody>
      </p:sp>
      <p:sp>
        <p:nvSpPr>
          <p:cNvPr id="14" name="スライド番号プレースホルダー 13"/>
          <p:cNvSpPr>
            <a:spLocks noGrp="1"/>
          </p:cNvSpPr>
          <p:nvPr>
            <p:ph type="sldNum" sz="quarter" idx="12"/>
          </p:nvPr>
        </p:nvSpPr>
        <p:spPr>
          <a:xfrm>
            <a:off x="3838575" y="6482666"/>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3</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8" name="正方形/長方形 1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9" name="タイトル 1"/>
          <p:cNvSpPr txBox="1">
            <a:spLocks/>
          </p:cNvSpPr>
          <p:nvPr/>
        </p:nvSpPr>
        <p:spPr>
          <a:xfrm>
            <a:off x="406791" y="59996"/>
            <a:ext cx="8693393"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２</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「消費者志向経営」に取り組む意義</a:t>
            </a:r>
          </a:p>
        </p:txBody>
      </p:sp>
      <p:sp>
        <p:nvSpPr>
          <p:cNvPr id="2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2</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4059837" y="5223431"/>
            <a:ext cx="793081" cy="662353"/>
          </a:xfrm>
          <a:prstGeom prst="rect">
            <a:avLst/>
          </a:prstGeom>
        </p:spPr>
      </p:pic>
    </p:spTree>
    <p:extLst>
      <p:ext uri="{BB962C8B-B14F-4D97-AF65-F5344CB8AC3E}">
        <p14:creationId xmlns:p14="http://schemas.microsoft.com/office/powerpoint/2010/main" val="246805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txBox="1">
            <a:spLocks/>
          </p:cNvSpPr>
          <p:nvPr/>
        </p:nvSpPr>
        <p:spPr>
          <a:xfrm>
            <a:off x="673019" y="1033870"/>
            <a:ext cx="4257122" cy="5150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・Ｏ</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１５７被害</a:t>
            </a:r>
            <a:r>
              <a:rPr lang="en-US" altLang="ja-JP" sz="2000" dirty="0">
                <a:latin typeface="Meiryo UI" panose="020B0604030504040204" pitchFamily="50" charset="-128"/>
                <a:ea typeface="Meiryo UI" panose="020B0604030504040204" pitchFamily="50" charset="-128"/>
              </a:rPr>
              <a:t>(1996</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・自動車リコール隠し問題</a:t>
            </a:r>
            <a:r>
              <a:rPr lang="en-US" altLang="ja-JP" sz="2000" dirty="0">
                <a:latin typeface="Meiryo UI" panose="020B0604030504040204" pitchFamily="50" charset="-128"/>
                <a:ea typeface="Meiryo UI" panose="020B0604030504040204" pitchFamily="50" charset="-128"/>
              </a:rPr>
              <a:t>(2000)</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・高齢者悪質リフォーム問題</a:t>
            </a:r>
            <a:r>
              <a:rPr lang="en-US" altLang="ja-JP" sz="2000" dirty="0">
                <a:latin typeface="Meiryo UI" panose="020B0604030504040204" pitchFamily="50" charset="-128"/>
                <a:ea typeface="Meiryo UI" panose="020B0604030504040204" pitchFamily="50" charset="-128"/>
              </a:rPr>
              <a:t>(2005)</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・食品偽装の多発</a:t>
            </a:r>
            <a:r>
              <a:rPr lang="en-US" altLang="ja-JP" sz="2000" dirty="0">
                <a:latin typeface="Meiryo UI" panose="020B0604030504040204" pitchFamily="50" charset="-128"/>
                <a:ea typeface="Meiryo UI" panose="020B0604030504040204" pitchFamily="50" charset="-128"/>
              </a:rPr>
              <a:t>(2007</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・中国製加工食品への毒物混入事件</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メタミドホス・ジクロルボス）</a:t>
            </a:r>
            <a:r>
              <a:rPr lang="en-US" altLang="ja-JP" sz="2000" dirty="0">
                <a:latin typeface="Meiryo UI" panose="020B0604030504040204" pitchFamily="50" charset="-128"/>
                <a:ea typeface="Meiryo UI" panose="020B0604030504040204" pitchFamily="50" charset="-128"/>
              </a:rPr>
              <a:t>(2008)</a:t>
            </a:r>
          </a:p>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・分譲マンション基礎杭データ改ざん問題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・「てるみクラブ」破綻問題</a:t>
            </a:r>
            <a:r>
              <a:rPr lang="en-US" altLang="ja-JP" sz="2000" dirty="0">
                <a:latin typeface="Meiryo UI" panose="020B0604030504040204" pitchFamily="50" charset="-128"/>
                <a:ea typeface="Meiryo UI" panose="020B0604030504040204" pitchFamily="50" charset="-128"/>
              </a:rPr>
              <a:t>(2017</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・「はれのひ」振袖レンタル問題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556260" y="927273"/>
            <a:ext cx="4373880" cy="5349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04460" y="927273"/>
            <a:ext cx="4373880" cy="5349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56260" y="426578"/>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204460" y="426578"/>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a:xfrm>
            <a:off x="5369720" y="506836"/>
            <a:ext cx="4319712"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消費者行政の歴史</a:t>
            </a:r>
            <a:r>
              <a:rPr lang="ja-JP" altLang="en-US" sz="1600" dirty="0"/>
              <a:t>（続き）</a:t>
            </a:r>
            <a:endParaRPr lang="en-US" altLang="ja-JP" sz="1600" dirty="0"/>
          </a:p>
        </p:txBody>
      </p:sp>
      <p:sp>
        <p:nvSpPr>
          <p:cNvPr id="16" name="コンテンツ プレースホルダー 2"/>
          <p:cNvSpPr txBox="1">
            <a:spLocks/>
          </p:cNvSpPr>
          <p:nvPr/>
        </p:nvSpPr>
        <p:spPr>
          <a:xfrm>
            <a:off x="673018" y="506836"/>
            <a:ext cx="4420350"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代表的な消費者問題</a:t>
            </a:r>
            <a:r>
              <a:rPr lang="ja-JP" altLang="en-US" sz="1600" dirty="0"/>
              <a:t>（続き）</a:t>
            </a:r>
            <a:endParaRPr lang="en-US" altLang="ja-JP" sz="1100" dirty="0"/>
          </a:p>
        </p:txBody>
      </p:sp>
      <p:sp>
        <p:nvSpPr>
          <p:cNvPr id="17" name="コンテンツ プレースホルダー 2"/>
          <p:cNvSpPr txBox="1">
            <a:spLocks/>
          </p:cNvSpPr>
          <p:nvPr/>
        </p:nvSpPr>
        <p:spPr>
          <a:xfrm>
            <a:off x="5301366" y="1483221"/>
            <a:ext cx="4421606" cy="4846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Meiryo UI" panose="020B0604030504040204" pitchFamily="50" charset="-128"/>
                <a:ea typeface="Meiryo UI" panose="020B0604030504040204" pitchFamily="50" charset="-128"/>
              </a:rPr>
              <a:t>・改正消費者保護基本法</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「消費者基本法」施行</a:t>
            </a:r>
            <a:r>
              <a:rPr lang="en-US" altLang="ja-JP" sz="2000" dirty="0">
                <a:latin typeface="Meiryo UI" panose="020B0604030504040204" pitchFamily="50" charset="-128"/>
                <a:ea typeface="Meiryo UI" panose="020B0604030504040204" pitchFamily="50" charset="-128"/>
              </a:rPr>
              <a:t>(2004)</a:t>
            </a:r>
          </a:p>
          <a:p>
            <a:pPr marL="0" indent="0">
              <a:buNone/>
            </a:pPr>
            <a:r>
              <a:rPr lang="ja-JP" altLang="en-US" sz="2000" dirty="0">
                <a:latin typeface="Meiryo UI" panose="020B0604030504040204" pitchFamily="50" charset="-128"/>
                <a:ea typeface="Meiryo UI" panose="020B0604030504040204" pitchFamily="50" charset="-128"/>
              </a:rPr>
              <a:t>・個人情報保護法施行</a:t>
            </a:r>
            <a:r>
              <a:rPr lang="en-US" altLang="ja-JP" sz="2000" dirty="0">
                <a:latin typeface="Meiryo UI" panose="020B0604030504040204" pitchFamily="50" charset="-128"/>
                <a:ea typeface="Meiryo UI" panose="020B0604030504040204" pitchFamily="50" charset="-128"/>
              </a:rPr>
              <a:t>(2005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・「消費者庁」「消費者委員会」発足</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2009</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・改正貸金業法施行</a:t>
            </a:r>
            <a:r>
              <a:rPr lang="en-US" altLang="ja-JP" sz="2000" dirty="0">
                <a:latin typeface="Meiryo UI" panose="020B0604030504040204" pitchFamily="50" charset="-128"/>
                <a:ea typeface="Meiryo UI" panose="020B0604030504040204" pitchFamily="50" charset="-128"/>
              </a:rPr>
              <a:t>(2010)</a:t>
            </a:r>
          </a:p>
          <a:p>
            <a:pPr marL="0" indent="0">
              <a:buNone/>
            </a:pPr>
            <a:r>
              <a:rPr lang="ja-JP" altLang="en-US" sz="2000" dirty="0">
                <a:latin typeface="Meiryo UI" panose="020B0604030504040204" pitchFamily="50" charset="-128"/>
                <a:ea typeface="Meiryo UI" panose="020B0604030504040204" pitchFamily="50" charset="-128"/>
              </a:rPr>
              <a:t>・消費者教育推進法施行</a:t>
            </a:r>
            <a:r>
              <a:rPr lang="en-US" altLang="ja-JP" sz="2000" dirty="0">
                <a:latin typeface="Meiryo UI" panose="020B0604030504040204" pitchFamily="50" charset="-128"/>
                <a:ea typeface="Meiryo UI" panose="020B0604030504040204" pitchFamily="50" charset="-128"/>
              </a:rPr>
              <a:t>(2012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・食品表示法施行</a:t>
            </a:r>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・改正民法（債権法（契約法）部分）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施行</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・改正民法（成年</a:t>
            </a:r>
            <a:r>
              <a:rPr lang="ja-JP" altLang="en-US" sz="2000">
                <a:latin typeface="Meiryo UI" panose="020B0604030504040204" pitchFamily="50" charset="-128"/>
                <a:ea typeface="Meiryo UI" panose="020B0604030504040204" pitchFamily="50" charset="-128"/>
              </a:rPr>
              <a:t>年齢引下げ）</a:t>
            </a:r>
            <a:r>
              <a:rPr lang="ja-JP" altLang="en-US" sz="2000" dirty="0">
                <a:latin typeface="Meiryo UI" panose="020B0604030504040204" pitchFamily="50" charset="-128"/>
                <a:ea typeface="Meiryo UI" panose="020B0604030504040204" pitchFamily="50" charset="-128"/>
              </a:rPr>
              <a:t>施行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(2022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3838575" y="6504209"/>
            <a:ext cx="2228850" cy="337061"/>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4</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9" name="正方形/長方形 18"/>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3</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18050" b="22149"/>
          <a:stretch/>
        </p:blipFill>
        <p:spPr>
          <a:xfrm>
            <a:off x="3725884" y="1151793"/>
            <a:ext cx="1093011" cy="439568"/>
          </a:xfrm>
          <a:prstGeom prst="rect">
            <a:avLst/>
          </a:prstGeom>
        </p:spPr>
      </p:pic>
      <p:sp>
        <p:nvSpPr>
          <p:cNvPr id="7" name="円/楕円 6"/>
          <p:cNvSpPr/>
          <p:nvPr/>
        </p:nvSpPr>
        <p:spPr>
          <a:xfrm>
            <a:off x="4419658" y="1402354"/>
            <a:ext cx="396566" cy="229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688967" y="3896364"/>
            <a:ext cx="803901" cy="543033"/>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4614" y="4876837"/>
            <a:ext cx="670066" cy="1353669"/>
          </a:xfrm>
          <a:prstGeom prst="rect">
            <a:avLst/>
          </a:prstGeom>
        </p:spPr>
      </p:pic>
    </p:spTree>
    <p:extLst>
      <p:ext uri="{BB962C8B-B14F-4D97-AF65-F5344CB8AC3E}">
        <p14:creationId xmlns:p14="http://schemas.microsoft.com/office/powerpoint/2010/main" val="195292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5113" y="1087223"/>
            <a:ext cx="9661759" cy="5311140"/>
          </a:xfrm>
        </p:spPr>
        <p:txBody>
          <a:bodyPr>
            <a:noAutofit/>
          </a:bodyPr>
          <a:lstStyle/>
          <a:p>
            <a:pPr marL="0" indent="0">
              <a:lnSpc>
                <a:spcPct val="80000"/>
              </a:lnSpc>
              <a:buNone/>
            </a:pPr>
            <a:r>
              <a:rPr kumimoji="1" lang="ja-JP" altLang="en-US" sz="2400" dirty="0">
                <a:latin typeface="Meiryo UI" panose="020B0604030504040204" pitchFamily="50" charset="-128"/>
                <a:ea typeface="Meiryo UI" panose="020B0604030504040204" pitchFamily="50" charset="-128"/>
              </a:rPr>
              <a:t>・ＩＴ、ネット関連</a:t>
            </a:r>
            <a:endParaRPr kumimoji="1" lang="en-US" altLang="ja-JP" sz="26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6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回だけの支払いのつもりが定期購入・月額利用（サブスクリプション</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契約となっていた</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フリマアプリなどの個人間売買</a:t>
            </a:r>
            <a:r>
              <a:rPr lang="en-US" altLang="ja-JP" sz="2000" dirty="0">
                <a:latin typeface="Meiryo UI" panose="020B0604030504040204" pitchFamily="50" charset="-128"/>
                <a:ea typeface="Meiryo UI" panose="020B0604030504040204" pitchFamily="50" charset="-128"/>
              </a:rPr>
              <a:t>(C to C)</a:t>
            </a:r>
            <a:r>
              <a:rPr lang="ja-JP" altLang="en-US" sz="2000" dirty="0">
                <a:latin typeface="Meiryo UI" panose="020B0604030504040204" pitchFamily="50" charset="-128"/>
                <a:ea typeface="Meiryo UI" panose="020B0604030504040204" pitchFamily="50" charset="-128"/>
              </a:rPr>
              <a:t>で購入した商品がニセモノだった 等</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・高齢者向けサービス</a:t>
            </a:r>
            <a:endParaRPr kumimoji="1"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⇒催眠商法、高額な健康食品の送り付け、悪質なリフォーム勧誘 等</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・災害関連</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⇒台風</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号などで被害にあった家屋の修理詐欺 等</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・成年年齢引下げ</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⇒「未成年取消権」利用可能年齢引下げによる消費者被害拡大懸念</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・新型コロナ関連消費者トラブル</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　　⇒マスク・消毒製品の転売規制、解約トラブル（旅行・宿泊・結婚式場）</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給付金詐欺 等</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endParaRPr lang="en-US" altLang="ja-JP" sz="2000" dirty="0">
              <a:solidFill>
                <a:srgbClr val="FF0000"/>
              </a:solidFill>
              <a:latin typeface="Meiryo UI" panose="020B0604030504040204" pitchFamily="50" charset="-128"/>
              <a:ea typeface="Meiryo UI" panose="020B0604030504040204" pitchFamily="50" charset="-128"/>
            </a:endParaRPr>
          </a:p>
          <a:p>
            <a:pPr marL="0" indent="0">
              <a:lnSpc>
                <a:spcPct val="80000"/>
              </a:lnSpc>
              <a:buNone/>
            </a:pPr>
            <a:endParaRPr lang="en-US" altLang="ja-JP" sz="20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79128" y="346475"/>
            <a:ext cx="8543925" cy="829630"/>
          </a:xfrm>
        </p:spPr>
        <p:txBody>
          <a:bodyPr>
            <a:normAutofit/>
          </a:bodyPr>
          <a:lstStyle/>
          <a:p>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）近年の消費者関連の</a:t>
            </a:r>
            <a:r>
              <a:rPr lang="ja-JP" altLang="en-US" sz="2400" dirty="0">
                <a:latin typeface="Meiryo UI" panose="020B0604030504040204" pitchFamily="50" charset="-128"/>
                <a:ea typeface="Meiryo UI" panose="020B0604030504040204" pitchFamily="50" charset="-128"/>
              </a:rPr>
              <a:t>トピックス</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3838575" y="6478531"/>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5</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4</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8058437" y="5011616"/>
            <a:ext cx="1782309" cy="1292469"/>
          </a:xfrm>
          <a:prstGeom prst="rect">
            <a:avLst/>
          </a:prstGeom>
        </p:spPr>
      </p:pic>
    </p:spTree>
    <p:extLst>
      <p:ext uri="{BB962C8B-B14F-4D97-AF65-F5344CB8AC3E}">
        <p14:creationId xmlns:p14="http://schemas.microsoft.com/office/powerpoint/2010/main" val="4993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2"/>
          <p:cNvSpPr txBox="1">
            <a:spLocks/>
          </p:cNvSpPr>
          <p:nvPr/>
        </p:nvSpPr>
        <p:spPr>
          <a:xfrm>
            <a:off x="381000" y="6072390"/>
            <a:ext cx="9468347" cy="323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一方で、消費者志向経営に取り組まなかった場合、上記の効果が得られず、中長期的な企業の発展は困難になる。</a:t>
            </a:r>
            <a:endParaRPr lang="en-US" altLang="ja-JP" sz="1600" dirty="0">
              <a:latin typeface="Meiryo UI" panose="020B0604030504040204" pitchFamily="50" charset="-128"/>
              <a:ea typeface="Meiryo UI" panose="020B0604030504040204" pitchFamily="50" charset="-128"/>
            </a:endParaRPr>
          </a:p>
        </p:txBody>
      </p:sp>
      <p:sp>
        <p:nvSpPr>
          <p:cNvPr id="5" name="タイトル 1"/>
          <p:cNvSpPr>
            <a:spLocks noGrp="1"/>
          </p:cNvSpPr>
          <p:nvPr>
            <p:ph type="title"/>
          </p:nvPr>
        </p:nvSpPr>
        <p:spPr>
          <a:xfrm>
            <a:off x="273076" y="157779"/>
            <a:ext cx="8543925" cy="524309"/>
          </a:xfrm>
        </p:spPr>
        <p:txBody>
          <a:bodyPr>
            <a:normAutofit/>
          </a:bodyPr>
          <a:lstStyle/>
          <a:p>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「消費者志向経営」に取り組む意義</a:t>
            </a:r>
            <a:endParaRPr kumimoji="1" lang="ja-JP" altLang="en-US" sz="2400" dirty="0">
              <a:latin typeface="Meiryo UI" panose="020B0604030504040204" pitchFamily="50" charset="-128"/>
              <a:ea typeface="Meiryo UI" panose="020B0604030504040204" pitchFamily="50" charset="-128"/>
            </a:endParaRPr>
          </a:p>
        </p:txBody>
      </p:sp>
      <p:sp>
        <p:nvSpPr>
          <p:cNvPr id="6" name="コンテンツ プレースホルダー 2"/>
          <p:cNvSpPr>
            <a:spLocks noGrp="1"/>
          </p:cNvSpPr>
          <p:nvPr>
            <p:ph idx="1"/>
          </p:nvPr>
        </p:nvSpPr>
        <p:spPr>
          <a:xfrm>
            <a:off x="719027" y="1197610"/>
            <a:ext cx="9099524" cy="2169843"/>
          </a:xfrm>
        </p:spPr>
        <p:txBody>
          <a:bodyPr>
            <a:normAutofit/>
          </a:bodyPr>
          <a:lstStyle/>
          <a:p>
            <a:pPr marL="0" indent="0">
              <a:lnSpc>
                <a:spcPct val="80000"/>
              </a:lnSpc>
              <a:buNone/>
            </a:pPr>
            <a:r>
              <a:rPr lang="ja-JP" altLang="en-US" sz="2200" dirty="0">
                <a:latin typeface="Meiryo UI" panose="020B0604030504040204" pitchFamily="50" charset="-128"/>
                <a:ea typeface="Meiryo UI" panose="020B0604030504040204" pitchFamily="50" charset="-128"/>
              </a:rPr>
              <a:t>①消費者トラブルの減少</a:t>
            </a:r>
            <a:endParaRPr lang="en-US" altLang="ja-JP" sz="2200" dirty="0">
              <a:latin typeface="Meiryo UI" panose="020B0604030504040204" pitchFamily="50" charset="-128"/>
              <a:ea typeface="Meiryo UI" panose="020B0604030504040204" pitchFamily="50" charset="-128"/>
            </a:endParaRPr>
          </a:p>
          <a:p>
            <a:pPr marL="0" indent="0">
              <a:lnSpc>
                <a:spcPct val="80000"/>
              </a:lnSpc>
              <a:buNone/>
            </a:pPr>
            <a:r>
              <a:rPr lang="ja-JP" altLang="en-US" sz="1800" dirty="0">
                <a:latin typeface="Meiryo UI" panose="020B0604030504040204" pitchFamily="50" charset="-128"/>
                <a:ea typeface="Meiryo UI" panose="020B0604030504040204" pitchFamily="50" charset="-128"/>
              </a:rPr>
              <a:t>　⇒商品・サービスの適切かつ分かりやすい表示や説明を行うことで、消費者が合理的な選択</a:t>
            </a:r>
            <a:endParaRPr lang="en-US" altLang="ja-JP" sz="1800" dirty="0">
              <a:latin typeface="Meiryo UI" panose="020B0604030504040204" pitchFamily="50" charset="-128"/>
              <a:ea typeface="Meiryo UI" panose="020B0604030504040204" pitchFamily="50" charset="-128"/>
            </a:endParaRPr>
          </a:p>
          <a:p>
            <a:pPr marL="0" indent="0">
              <a:lnSpc>
                <a:spcPct val="80000"/>
              </a:lnSpc>
              <a:buNone/>
            </a:pPr>
            <a:r>
              <a:rPr lang="ja-JP" altLang="en-US" sz="1800" dirty="0">
                <a:latin typeface="Meiryo UI" panose="020B0604030504040204" pitchFamily="50" charset="-128"/>
                <a:ea typeface="Meiryo UI" panose="020B0604030504040204" pitchFamily="50" charset="-128"/>
              </a:rPr>
              <a:t>　　 が可能となり、消費者トラブルが減少する。</a:t>
            </a:r>
            <a:endParaRPr lang="en-US" altLang="ja-JP" sz="1800" dirty="0">
              <a:latin typeface="Meiryo UI" panose="020B0604030504040204" pitchFamily="50" charset="-128"/>
              <a:ea typeface="Meiryo UI" panose="020B0604030504040204" pitchFamily="50" charset="-128"/>
            </a:endParaRPr>
          </a:p>
          <a:p>
            <a:pPr marL="0" indent="0">
              <a:lnSpc>
                <a:spcPct val="80000"/>
              </a:lnSpc>
              <a:buNone/>
            </a:pPr>
            <a:endParaRPr lang="en-US" altLang="ja-JP" sz="2400" dirty="0">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a:xfrm>
            <a:off x="719027" y="4843497"/>
            <a:ext cx="9099524" cy="1286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④事業者の持続的成長と中長期の企業価値の向上</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⇒事業者への消費者からの信頼が得られることで新たな顧客の獲得、ブランド価値の向上に</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つながる。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719027" y="2422098"/>
            <a:ext cx="9099524" cy="1064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②従業員のモチベーション向上</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⇒顧客から感謝される機会の増加、仕事を通じた社会貢献意識の向上等により、</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更なる従業員のモチベーション向上が期待できる。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正方形/長方形 10"/>
          <p:cNvSpPr/>
          <p:nvPr/>
        </p:nvSpPr>
        <p:spPr>
          <a:xfrm>
            <a:off x="-12177" y="644019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5</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3" name="コンテンツ プレースホルダー 2"/>
          <p:cNvSpPr txBox="1">
            <a:spLocks/>
          </p:cNvSpPr>
          <p:nvPr/>
        </p:nvSpPr>
        <p:spPr>
          <a:xfrm>
            <a:off x="719027" y="3552618"/>
            <a:ext cx="9099524" cy="1346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③コンプライアンス意識の向上によるリスク低減</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⇒従業員と経営者のコンプライアンス意識が浸透することで、リスク拡大の未然防止や、</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重大危機発生時の迅速な対応が可能になる。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14" name="コンテンツ プレースホルダー 2"/>
          <p:cNvSpPr txBox="1">
            <a:spLocks/>
          </p:cNvSpPr>
          <p:nvPr/>
        </p:nvSpPr>
        <p:spPr>
          <a:xfrm>
            <a:off x="4514849" y="5705697"/>
            <a:ext cx="5010151" cy="389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 消費者志向経営の取組促進に関する検討会報告書</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425476" y="615463"/>
            <a:ext cx="9099524" cy="5414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507538" y="655620"/>
            <a:ext cx="8543925" cy="524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○「消費者志向経営」の進展により期待される効果</a:t>
            </a:r>
          </a:p>
        </p:txBody>
      </p:sp>
    </p:spTree>
    <p:extLst>
      <p:ext uri="{BB962C8B-B14F-4D97-AF65-F5344CB8AC3E}">
        <p14:creationId xmlns:p14="http://schemas.microsoft.com/office/powerpoint/2010/main" val="99187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7</a:t>
            </a:fld>
            <a:endParaRPr kumimoji="1" lang="ja-JP" altLang="en-US"/>
          </a:p>
        </p:txBody>
      </p:sp>
      <p:sp>
        <p:nvSpPr>
          <p:cNvPr id="6" name="正方形/長方形 5"/>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7" name="正方形/長方形 6"/>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8" name="タイトル 1"/>
          <p:cNvSpPr>
            <a:spLocks noGrp="1"/>
          </p:cNvSpPr>
          <p:nvPr>
            <p:ph type="title"/>
          </p:nvPr>
        </p:nvSpPr>
        <p:spPr>
          <a:xfrm>
            <a:off x="194334" y="134410"/>
            <a:ext cx="3683603" cy="829630"/>
          </a:xfrm>
        </p:spPr>
        <p:txBody>
          <a:bodyPr>
            <a:normAutofit/>
          </a:bodyPr>
          <a:lstStyle/>
          <a:p>
            <a:r>
              <a:rPr lang="en-US" altLang="ja-JP" sz="3200" dirty="0" smtClean="0">
                <a:latin typeface="Meiryo UI" panose="020B0604030504040204" pitchFamily="50" charset="-128"/>
                <a:ea typeface="Meiryo UI" panose="020B0604030504040204" pitchFamily="50" charset="-128"/>
              </a:rPr>
              <a:t>3</a:t>
            </a:r>
            <a:r>
              <a:rPr kumimoji="1" lang="en-US" altLang="ja-JP" sz="3200" dirty="0" smtClean="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支援</a:t>
            </a:r>
            <a:r>
              <a:rPr lang="ja-JP" altLang="en-US" sz="3200" dirty="0">
                <a:latin typeface="Meiryo UI" panose="020B0604030504040204" pitchFamily="50" charset="-128"/>
                <a:ea typeface="Meiryo UI" panose="020B0604030504040204" pitchFamily="50" charset="-128"/>
              </a:rPr>
              <a:t>ツールの活用</a:t>
            </a:r>
            <a:endParaRPr kumimoji="1" lang="ja-JP" altLang="en-US" sz="3200"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357368" y="875566"/>
            <a:ext cx="9384509" cy="829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ACAP</a:t>
            </a:r>
            <a:r>
              <a:rPr lang="ja-JP" altLang="en-US" sz="2400" dirty="0">
                <a:latin typeface="Meiryo UI" panose="020B0604030504040204" pitchFamily="50" charset="-128"/>
                <a:ea typeface="Meiryo UI" panose="020B0604030504040204" pitchFamily="50" charset="-128"/>
              </a:rPr>
              <a:t>では、企業が消費者志向経営を推進する際にご活用いただくための</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各種支援ツールをご用意しています。</a:t>
            </a:r>
          </a:p>
        </p:txBody>
      </p:sp>
      <p:sp>
        <p:nvSpPr>
          <p:cNvPr id="2" name="角丸四角形 1"/>
          <p:cNvSpPr/>
          <p:nvPr/>
        </p:nvSpPr>
        <p:spPr>
          <a:xfrm>
            <a:off x="357370" y="1938348"/>
            <a:ext cx="4054207" cy="2140680"/>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hlinkClick r:id="rId2"/>
          </p:cNvPr>
          <p:cNvSpPr/>
          <p:nvPr/>
        </p:nvSpPr>
        <p:spPr>
          <a:xfrm>
            <a:off x="357369" y="1822365"/>
            <a:ext cx="4054207" cy="677843"/>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hlinkClick r:id="rId2"/>
              </a:rPr>
              <a:t>「消費者志向経営」に関する</a:t>
            </a:r>
            <a:endParaRPr kumimoji="1" lang="en-US" altLang="ja-JP" sz="2000" dirty="0">
              <a:solidFill>
                <a:schemeClr val="tx1"/>
              </a:solidFill>
              <a:latin typeface="Meiryo UI" panose="020B0604030504040204" pitchFamily="50" charset="-128"/>
              <a:ea typeface="Meiryo UI" panose="020B0604030504040204" pitchFamily="50" charset="-128"/>
              <a:hlinkClick r:id="rId2"/>
            </a:endParaRPr>
          </a:p>
          <a:p>
            <a:pPr algn="ctr"/>
            <a:r>
              <a:rPr kumimoji="1" lang="ja-JP" altLang="en-US" sz="2000" dirty="0">
                <a:solidFill>
                  <a:schemeClr val="tx1"/>
                </a:solidFill>
                <a:latin typeface="Meiryo UI" panose="020B0604030504040204" pitchFamily="50" charset="-128"/>
                <a:ea typeface="Meiryo UI" panose="020B0604030504040204" pitchFamily="50" charset="-128"/>
                <a:hlinkClick r:id="rId2"/>
              </a:rPr>
              <a:t>社内研修用資料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33181" y="2721446"/>
            <a:ext cx="3978396"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消費者志向経営の考え方や社内で推進するための必要事項をまとめた資料。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（本資料です）</a:t>
            </a:r>
            <a:endParaRPr kumimoji="1" lang="ja-JP" altLang="en-US" dirty="0">
              <a:latin typeface="Meiryo UI" panose="020B0604030504040204" pitchFamily="50" charset="-128"/>
              <a:ea typeface="Meiryo UI" panose="020B0604030504040204" pitchFamily="50" charset="-128"/>
            </a:endParaRPr>
          </a:p>
        </p:txBody>
      </p:sp>
      <p:sp>
        <p:nvSpPr>
          <p:cNvPr id="14" name="角丸四角形 13"/>
          <p:cNvSpPr/>
          <p:nvPr/>
        </p:nvSpPr>
        <p:spPr>
          <a:xfrm>
            <a:off x="5258040" y="1967594"/>
            <a:ext cx="4054207" cy="2140680"/>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8040" y="1822365"/>
            <a:ext cx="4054207" cy="677843"/>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hlinkClick r:id="rId3"/>
              </a:rPr>
              <a:t>ACAP</a:t>
            </a:r>
            <a:r>
              <a:rPr lang="ja-JP" altLang="en-US" sz="2000" dirty="0">
                <a:solidFill>
                  <a:schemeClr val="tx1"/>
                </a:solidFill>
                <a:latin typeface="Meiryo UI" panose="020B0604030504040204" pitchFamily="50" charset="-128"/>
                <a:ea typeface="Meiryo UI" panose="020B0604030504040204" pitchFamily="50" charset="-128"/>
                <a:hlinkClick r:id="rId3"/>
              </a:rPr>
              <a:t>消費者志向経営推進</a:t>
            </a:r>
            <a:endParaRPr lang="en-US" altLang="ja-JP" sz="2000">
              <a:solidFill>
                <a:schemeClr val="tx1"/>
              </a:solidFill>
              <a:latin typeface="Meiryo UI" panose="020B0604030504040204" pitchFamily="50" charset="-128"/>
              <a:ea typeface="Meiryo UI" panose="020B0604030504040204" pitchFamily="50" charset="-128"/>
              <a:hlinkClick r:id="rId3"/>
            </a:endParaRPr>
          </a:p>
          <a:p>
            <a:pPr algn="ctr"/>
            <a:r>
              <a:rPr lang="ja-JP" altLang="en-US" sz="2000">
                <a:solidFill>
                  <a:schemeClr val="tx1"/>
                </a:solidFill>
                <a:latin typeface="Meiryo UI" panose="020B0604030504040204" pitchFamily="50" charset="-128"/>
                <a:ea typeface="Meiryo UI" panose="020B0604030504040204" pitchFamily="50" charset="-128"/>
                <a:hlinkClick r:id="rId3"/>
              </a:rPr>
              <a:t>ステップシート</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295945" y="2686750"/>
            <a:ext cx="3978396" cy="120032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企業における消費者志向経営の推進状況を確認するためのシート。</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自社の現状点検や計画策定、活動の推進、評価などに活用。</a:t>
            </a:r>
            <a:endParaRPr kumimoji="1" lang="ja-JP" altLang="en-US" dirty="0">
              <a:latin typeface="Meiryo UI" panose="020B0604030504040204" pitchFamily="50" charset="-128"/>
              <a:ea typeface="Meiryo UI" panose="020B0604030504040204" pitchFamily="50" charset="-128"/>
            </a:endParaRPr>
          </a:p>
        </p:txBody>
      </p:sp>
      <p:sp>
        <p:nvSpPr>
          <p:cNvPr id="19" name="角丸四角形 18"/>
          <p:cNvSpPr/>
          <p:nvPr/>
        </p:nvSpPr>
        <p:spPr>
          <a:xfrm>
            <a:off x="357367" y="4265788"/>
            <a:ext cx="4054207" cy="1927969"/>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57366" y="4260323"/>
            <a:ext cx="4054207" cy="631498"/>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hlinkClick r:id="rId4"/>
              </a:rPr>
              <a:t>「消費者対応部門」進化度合い</a:t>
            </a:r>
            <a:endParaRPr lang="en-US" altLang="ja-JP" sz="2000" dirty="0">
              <a:solidFill>
                <a:schemeClr val="tx1"/>
              </a:solidFill>
              <a:latin typeface="Meiryo UI" panose="020B0604030504040204" pitchFamily="50" charset="-128"/>
              <a:ea typeface="Meiryo UI" panose="020B0604030504040204" pitchFamily="50" charset="-128"/>
              <a:hlinkClick r:id="rId4"/>
            </a:endParaRPr>
          </a:p>
          <a:p>
            <a:pPr algn="ctr"/>
            <a:r>
              <a:rPr lang="ja-JP" altLang="en-US" sz="2000" dirty="0">
                <a:solidFill>
                  <a:schemeClr val="tx1"/>
                </a:solidFill>
                <a:latin typeface="Meiryo UI" panose="020B0604030504040204" pitchFamily="50" charset="-128"/>
                <a:ea typeface="Meiryo UI" panose="020B0604030504040204" pitchFamily="50" charset="-128"/>
                <a:hlinkClick r:id="rId4"/>
              </a:rPr>
              <a:t>チェックマトリックス</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95271" y="5113777"/>
            <a:ext cx="397839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自社の消費者対応部門の現状評価とレベルアップと進化を目指すためのツール。</a:t>
            </a:r>
          </a:p>
        </p:txBody>
      </p:sp>
      <p:sp>
        <p:nvSpPr>
          <p:cNvPr id="17"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11</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stretch>
            <a:fillRect/>
          </a:stretch>
        </p:blipFill>
        <p:spPr>
          <a:xfrm>
            <a:off x="7081351" y="4721829"/>
            <a:ext cx="1480974" cy="1255062"/>
          </a:xfrm>
          <a:prstGeom prst="rect">
            <a:avLst/>
          </a:prstGeom>
        </p:spPr>
      </p:pic>
      <p:pic>
        <p:nvPicPr>
          <p:cNvPr id="11" name="図 10"/>
          <p:cNvPicPr>
            <a:picLocks noChangeAspect="1"/>
          </p:cNvPicPr>
          <p:nvPr/>
        </p:nvPicPr>
        <p:blipFill>
          <a:blip r:embed="rId6"/>
          <a:stretch>
            <a:fillRect/>
          </a:stretch>
        </p:blipFill>
        <p:spPr>
          <a:xfrm>
            <a:off x="5920835" y="4581767"/>
            <a:ext cx="889884" cy="1415724"/>
          </a:xfrm>
          <a:prstGeom prst="rect">
            <a:avLst/>
          </a:prstGeom>
        </p:spPr>
      </p:pic>
    </p:spTree>
    <p:extLst>
      <p:ext uri="{BB962C8B-B14F-4D97-AF65-F5344CB8AC3E}">
        <p14:creationId xmlns:p14="http://schemas.microsoft.com/office/powerpoint/2010/main" val="71868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82410" y="113944"/>
            <a:ext cx="3683603" cy="829630"/>
          </a:xfrm>
        </p:spPr>
        <p:txBody>
          <a:bodyPr>
            <a:normAutofit/>
          </a:bodyPr>
          <a:lstStyle/>
          <a:p>
            <a:r>
              <a:rPr lang="en-US" altLang="ja-JP" sz="3200" dirty="0" smtClean="0">
                <a:latin typeface="Meiryo UI" panose="020B0604030504040204" pitchFamily="50" charset="-128"/>
                <a:ea typeface="Meiryo UI" panose="020B0604030504040204" pitchFamily="50" charset="-128"/>
              </a:rPr>
              <a:t>4</a:t>
            </a:r>
            <a:r>
              <a:rPr kumimoji="1" lang="en-US" altLang="ja-JP" sz="3200" dirty="0" smtClean="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まとめ</a:t>
            </a:r>
            <a:endParaRPr kumimoji="1" lang="ja-JP" altLang="en-US" sz="3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82410" y="781167"/>
            <a:ext cx="9556536" cy="2151620"/>
          </a:xfrm>
          <a:prstGeom prst="rect">
            <a:avLst/>
          </a:prstGeom>
          <a:solidFill>
            <a:schemeClr val="accent1">
              <a:lumMod val="20000"/>
              <a:lumOff val="8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Meiryo UI" panose="020B0604030504040204" pitchFamily="50" charset="-128"/>
                <a:ea typeface="Meiryo UI" panose="020B0604030504040204" pitchFamily="50" charset="-128"/>
              </a:rPr>
              <a:t>消費者志向経営は、以下の観点から、自らの問題と認識し、取り組む必要がある。</a:t>
            </a:r>
            <a:endParaRPr lang="en-US" altLang="ja-JP" sz="20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①消費者志向経営に取り組むことによる、</a:t>
            </a:r>
            <a:r>
              <a:rPr lang="ja-JP" altLang="en-US" sz="2000" b="1" dirty="0">
                <a:latin typeface="Meiryo UI" panose="020B0604030504040204" pitchFamily="50" charset="-128"/>
                <a:ea typeface="Meiryo UI" panose="020B0604030504040204" pitchFamily="50" charset="-128"/>
              </a:rPr>
              <a:t>消費者の信頼向上</a:t>
            </a:r>
            <a:endParaRPr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②消費者の信頼向上が、</a:t>
            </a:r>
            <a:r>
              <a:rPr lang="ja-JP" altLang="en-US" sz="2000" b="1" dirty="0">
                <a:latin typeface="Meiryo UI" panose="020B0604030504040204" pitchFamily="50" charset="-128"/>
                <a:ea typeface="Meiryo UI" panose="020B0604030504040204" pitchFamily="50" charset="-128"/>
              </a:rPr>
              <a:t>企業の業績向上に寄与</a:t>
            </a:r>
            <a:endParaRPr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③企業の業績の向上による、</a:t>
            </a:r>
            <a:r>
              <a:rPr lang="ja-JP" altLang="en-US" sz="2000" b="1" dirty="0">
                <a:latin typeface="Meiryo UI" panose="020B0604030504040204" pitchFamily="50" charset="-128"/>
                <a:ea typeface="Meiryo UI" panose="020B0604030504040204" pitchFamily="50" charset="-128"/>
              </a:rPr>
              <a:t>従業員の満足向上</a:t>
            </a:r>
            <a:endParaRPr lang="en-US" altLang="ja-JP" sz="2000" b="1"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また、消費者志向経営を推進することで、</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（持続可能な開発目標）の実現に貢献し、「持続可能な社会」の実現につながる。</a:t>
            </a:r>
            <a:endParaRPr lang="en-US" altLang="ja-JP"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正方形/長方形 8"/>
          <p:cNvSpPr/>
          <p:nvPr/>
        </p:nvSpPr>
        <p:spPr>
          <a:xfrm>
            <a:off x="-12178" y="6432128"/>
            <a:ext cx="9918177" cy="6673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12</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3030158" y="3092441"/>
            <a:ext cx="3965955"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消費者志向経営</a:t>
            </a:r>
            <a:r>
              <a:rPr kumimoji="1" lang="ja-JP" altLang="en-US" sz="2400" dirty="0">
                <a:latin typeface="Meiryo UI" panose="020B0604030504040204" pitchFamily="50" charset="-128"/>
                <a:ea typeface="Meiryo UI" panose="020B0604030504040204" pitchFamily="50" charset="-128"/>
              </a:rPr>
              <a:t>への取り組み</a:t>
            </a:r>
            <a:endParaRPr kumimoji="1" lang="en-US" altLang="ja-JP" sz="2400" dirty="0">
              <a:latin typeface="Meiryo UI" panose="020B0604030504040204" pitchFamily="50" charset="-128"/>
              <a:ea typeface="Meiryo UI" panose="020B0604030504040204" pitchFamily="50" charset="-128"/>
            </a:endParaRPr>
          </a:p>
        </p:txBody>
      </p:sp>
      <p:sp>
        <p:nvSpPr>
          <p:cNvPr id="11" name="角丸四角形 10"/>
          <p:cNvSpPr/>
          <p:nvPr/>
        </p:nvSpPr>
        <p:spPr>
          <a:xfrm>
            <a:off x="773047" y="3911703"/>
            <a:ext cx="3953003"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従業員の満足向上</a:t>
            </a:r>
            <a:endParaRPr kumimoji="1" lang="ja-JP" altLang="en-US" sz="2400" dirty="0">
              <a:latin typeface="Meiryo UI" panose="020B0604030504040204" pitchFamily="50" charset="-128"/>
              <a:ea typeface="Meiryo UI" panose="020B0604030504040204" pitchFamily="50" charset="-128"/>
            </a:endParaRPr>
          </a:p>
        </p:txBody>
      </p:sp>
      <p:sp>
        <p:nvSpPr>
          <p:cNvPr id="12" name="角丸四角形 11"/>
          <p:cNvSpPr/>
          <p:nvPr/>
        </p:nvSpPr>
        <p:spPr>
          <a:xfrm>
            <a:off x="3030158" y="4672306"/>
            <a:ext cx="3965955"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中長期的な</a:t>
            </a:r>
            <a:r>
              <a:rPr lang="ja-JP" altLang="en-US" sz="2400" dirty="0">
                <a:latin typeface="Meiryo UI" panose="020B0604030504040204" pitchFamily="50" charset="-128"/>
                <a:ea typeface="Meiryo UI" panose="020B0604030504040204" pitchFamily="50" charset="-128"/>
              </a:rPr>
              <a:t>企業の業績向上</a:t>
            </a:r>
            <a:endParaRPr kumimoji="1" lang="ja-JP" altLang="en-US" sz="2400" dirty="0">
              <a:latin typeface="Meiryo UI" panose="020B0604030504040204" pitchFamily="50" charset="-128"/>
              <a:ea typeface="Meiryo UI" panose="020B0604030504040204" pitchFamily="50" charset="-128"/>
            </a:endParaRPr>
          </a:p>
        </p:txBody>
      </p:sp>
      <p:sp>
        <p:nvSpPr>
          <p:cNvPr id="13" name="角丸四角形 12"/>
          <p:cNvSpPr/>
          <p:nvPr/>
        </p:nvSpPr>
        <p:spPr>
          <a:xfrm>
            <a:off x="5261477" y="3900085"/>
            <a:ext cx="3963486"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消費者の信頼</a:t>
            </a:r>
            <a:r>
              <a:rPr kumimoji="1" lang="ja-JP" altLang="en-US" sz="2400" dirty="0">
                <a:latin typeface="Meiryo UI" panose="020B0604030504040204" pitchFamily="50" charset="-128"/>
                <a:ea typeface="Meiryo UI" panose="020B0604030504040204" pitchFamily="50" charset="-128"/>
              </a:rPr>
              <a:t>向上</a:t>
            </a:r>
          </a:p>
        </p:txBody>
      </p:sp>
      <p:sp>
        <p:nvSpPr>
          <p:cNvPr id="16" name="タイトル 1"/>
          <p:cNvSpPr txBox="1">
            <a:spLocks/>
          </p:cNvSpPr>
          <p:nvPr/>
        </p:nvSpPr>
        <p:spPr>
          <a:xfrm>
            <a:off x="1133126" y="5616360"/>
            <a:ext cx="7760017" cy="924420"/>
          </a:xfrm>
          <a:prstGeom prst="rect">
            <a:avLst/>
          </a:prstGeom>
          <a:ln>
            <a:noFill/>
          </a:ln>
        </p:spPr>
        <p:txBody>
          <a:bodyPr vert="horz" lIns="91440" tIns="45720" rIns="91440" bIns="45720" rtlCol="0" anchor="ctr">
            <a:normAutofit/>
            <a:scene3d>
              <a:camera prst="orthographicFront"/>
              <a:lightRig rig="threePt" dir="t"/>
            </a:scene3d>
            <a:sp3d extrusionH="57150" contourW="12700" prstMaterial="dkEdge">
              <a:bevelT w="38100" h="38100" prst="angle"/>
              <a:bevelB w="38100" h="38100" prst="angle"/>
              <a:extrusionClr>
                <a:srgbClr val="FFFF00"/>
              </a:extrusionClr>
              <a:contourClr>
                <a:schemeClr val="accent2"/>
              </a:contourClr>
            </a:sp3d>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accent2"/>
                </a:solidFill>
                <a:latin typeface="Meiryo UI" panose="020B0604030504040204" pitchFamily="50" charset="-128"/>
                <a:ea typeface="Meiryo UI" panose="020B0604030504040204" pitchFamily="50" charset="-128"/>
              </a:rPr>
              <a:t>SDGs</a:t>
            </a:r>
            <a:r>
              <a:rPr lang="ja-JP" altLang="en-US" sz="2400" dirty="0">
                <a:solidFill>
                  <a:schemeClr val="accent2"/>
                </a:solidFill>
                <a:latin typeface="Meiryo UI" panose="020B0604030504040204" pitchFamily="50" charset="-128"/>
                <a:ea typeface="Meiryo UI" panose="020B0604030504040204" pitchFamily="50" charset="-128"/>
              </a:rPr>
              <a:t>の実現に貢献し、「持続可能な社会」の実現につながる</a:t>
            </a:r>
          </a:p>
        </p:txBody>
      </p:sp>
      <p:sp>
        <p:nvSpPr>
          <p:cNvPr id="2" name="下矢印 1"/>
          <p:cNvSpPr/>
          <p:nvPr/>
        </p:nvSpPr>
        <p:spPr>
          <a:xfrm>
            <a:off x="4398444" y="5366452"/>
            <a:ext cx="1055077" cy="348838"/>
          </a:xfrm>
          <a:prstGeom prst="downArrow">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曲折矢印 16"/>
          <p:cNvSpPr/>
          <p:nvPr/>
        </p:nvSpPr>
        <p:spPr>
          <a:xfrm rot="5400000">
            <a:off x="7334084" y="3290910"/>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曲折矢印 17"/>
          <p:cNvSpPr/>
          <p:nvPr/>
        </p:nvSpPr>
        <p:spPr>
          <a:xfrm rot="10800000">
            <a:off x="7202199" y="4599935"/>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曲折矢印 18"/>
          <p:cNvSpPr/>
          <p:nvPr/>
        </p:nvSpPr>
        <p:spPr>
          <a:xfrm rot="16200000">
            <a:off x="2192689" y="4442271"/>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曲折矢印 19"/>
          <p:cNvSpPr/>
          <p:nvPr/>
        </p:nvSpPr>
        <p:spPr>
          <a:xfrm>
            <a:off x="2335105" y="3102826"/>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958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3"/>
          <p:cNvSpPr>
            <a:spLocks noChangeArrowheads="1"/>
          </p:cNvSpPr>
          <p:nvPr/>
        </p:nvSpPr>
        <p:spPr bwMode="auto">
          <a:xfrm>
            <a:off x="1782764" y="700088"/>
            <a:ext cx="678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solidFill>
                  <a:srgbClr val="000000"/>
                </a:solidFill>
                <a:latin typeface="Meiryo UI" panose="020B0604030504040204" pitchFamily="50" charset="-128"/>
                <a:ea typeface="Meiryo UI" panose="020B0604030504040204" pitchFamily="50" charset="-128"/>
              </a:rPr>
              <a:t>消費者志向経営の推進が</a:t>
            </a:r>
            <a:r>
              <a:rPr lang="en-US" altLang="ja-JP" sz="2400" b="1" dirty="0">
                <a:solidFill>
                  <a:srgbClr val="000000"/>
                </a:solidFill>
                <a:latin typeface="Meiryo UI" panose="020B0604030504040204" pitchFamily="50" charset="-128"/>
                <a:ea typeface="Meiryo UI" panose="020B0604030504040204" pitchFamily="50" charset="-128"/>
              </a:rPr>
              <a:t>SDGs</a:t>
            </a:r>
            <a:r>
              <a:rPr lang="ja-JP" altLang="en-US" sz="2400" b="1" dirty="0">
                <a:solidFill>
                  <a:srgbClr val="000000"/>
                </a:solidFill>
                <a:latin typeface="Meiryo UI" panose="020B0604030504040204" pitchFamily="50" charset="-128"/>
                <a:ea typeface="Meiryo UI" panose="020B0604030504040204" pitchFamily="50" charset="-128"/>
              </a:rPr>
              <a:t>の達成につながる</a:t>
            </a:r>
            <a:endParaRPr lang="ja-JP" altLang="en-US" sz="2400" dirty="0">
              <a:solidFill>
                <a:srgbClr val="000000"/>
              </a:solidFill>
            </a:endParaRPr>
          </a:p>
        </p:txBody>
      </p:sp>
      <p:pic>
        <p:nvPicPr>
          <p:cNvPr id="11267" name="図 1" descr="画面の領域"/>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6" y="1113308"/>
            <a:ext cx="896302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p:cNvSpPr txBox="1">
            <a:spLocks noChangeArrowheads="1"/>
          </p:cNvSpPr>
          <p:nvPr/>
        </p:nvSpPr>
        <p:spPr bwMode="auto">
          <a:xfrm>
            <a:off x="257433" y="236242"/>
            <a:ext cx="8893175" cy="46384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tx2"/>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tx2"/>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消費者志向経営と</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の関係＞</a:t>
            </a:r>
          </a:p>
        </p:txBody>
      </p:sp>
      <p:sp>
        <p:nvSpPr>
          <p:cNvPr id="10" name="正方形/長方形 9"/>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正方形/長方形 10"/>
          <p:cNvSpPr/>
          <p:nvPr/>
        </p:nvSpPr>
        <p:spPr>
          <a:xfrm>
            <a:off x="-12178" y="6432128"/>
            <a:ext cx="9918177" cy="6673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13</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5233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5778</TotalTime>
  <Words>2441</Words>
  <Application>Microsoft Office PowerPoint</Application>
  <PresentationFormat>A4 210 x 297 mm</PresentationFormat>
  <Paragraphs>241</Paragraphs>
  <Slides>18</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18</vt:i4>
      </vt:variant>
    </vt:vector>
  </HeadingPairs>
  <TitlesOfParts>
    <vt:vector size="30" baseType="lpstr">
      <vt:lpstr>HGP創英角ｺﾞｼｯｸUB</vt:lpstr>
      <vt:lpstr>Meiryo UI</vt:lpstr>
      <vt:lpstr>ＭＳ Ｐゴシック</vt:lpstr>
      <vt:lpstr>ＭＳ Ｐ明朝</vt:lpstr>
      <vt:lpstr>メイリオ</vt:lpstr>
      <vt:lpstr>Arial</vt:lpstr>
      <vt:lpstr>Calibri</vt:lpstr>
      <vt:lpstr>Calibri Light</vt:lpstr>
      <vt:lpstr>Trebuchet MS</vt:lpstr>
      <vt:lpstr>Wingdings 3</vt:lpstr>
      <vt:lpstr>Office テーマ</vt:lpstr>
      <vt:lpstr>ファセット</vt:lpstr>
      <vt:lpstr>PowerPoint プレゼンテーション</vt:lpstr>
      <vt:lpstr>PowerPoint プレゼンテーション</vt:lpstr>
      <vt:lpstr>（1）消費者問題と消費者行政の歴史</vt:lpstr>
      <vt:lpstr>PowerPoint プレゼンテーション</vt:lpstr>
      <vt:lpstr>（2）近年の消費者関連のトピックス</vt:lpstr>
      <vt:lpstr>(3)「消費者志向経営」に取り組む意義</vt:lpstr>
      <vt:lpstr>3.支援ツールの活用</vt:lpstr>
      <vt:lpstr>4.まとめ</vt:lpstr>
      <vt:lpstr>PowerPoint プレゼンテーション</vt:lpstr>
      <vt:lpstr>○SDGs 　　・・・  </vt:lpstr>
      <vt:lpstr>PowerPoint プレゼンテーション</vt:lpstr>
      <vt:lpstr>○ESG投資 　　・・・ </vt:lpstr>
      <vt:lpstr>食品ロス</vt:lpstr>
      <vt:lpstr>○CSR 　　・・・Corporate Social Responsibility＝企業の社会的責任。 　　　　　　企業が自社の利益のみを追求するのではなく、企業活動を通じて市民や地域、 　　　　　　社会の要請に対し積極的に貢献するべきとした「企業の社会的責任」のこと。　</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dc:title>
  <dc:creator>ACAP</dc:creator>
  <cp:lastModifiedBy>喜山 洋子</cp:lastModifiedBy>
  <cp:revision>453</cp:revision>
  <cp:lastPrinted>2021-08-04T00:48:01Z</cp:lastPrinted>
  <dcterms:created xsi:type="dcterms:W3CDTF">2020-01-27T00:04:57Z</dcterms:created>
  <dcterms:modified xsi:type="dcterms:W3CDTF">2021-09-01T10:45:02Z</dcterms:modified>
</cp:coreProperties>
</file>